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6" r:id="rId4"/>
    <p:sldId id="271" r:id="rId5"/>
    <p:sldId id="256" r:id="rId6"/>
    <p:sldId id="267" r:id="rId7"/>
    <p:sldId id="268" r:id="rId8"/>
    <p:sldId id="269" r:id="rId9"/>
    <p:sldId id="272" r:id="rId10"/>
    <p:sldId id="270" r:id="rId11"/>
    <p:sldId id="273" r:id="rId12"/>
    <p:sldId id="274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6DDB-2032-6C98-E00B-179F15A02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BF463-3A16-2D56-643D-D0E15E1E1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8E058-172D-BE3F-5C87-A4FDA5C2D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3D436-0DF8-19AA-6B17-7AF4992D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35B5-CB51-36AB-ED43-89CF7592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120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B125-F70E-73E3-2FF3-C8300E52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3D962-5E67-88EC-58A0-6454470F3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0707-FCF2-A086-9BCD-6F3F0A710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D6C28-4AA6-AE76-36EF-5723CB7E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0F4BC-42AC-5408-DBB3-29F8EC1D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492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962A6-A0AB-D087-CF0C-84CEE2A0C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D9A96-6B57-0B67-90CA-DDF1A35FF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171BB-0272-33AD-7614-358B29369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AA82D-B54F-4BD6-0775-FF7ADE115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E93A3-55A8-637C-7B84-17DEBF81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793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9411-063E-3D8C-F423-62ED01E1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B3E44-A657-83BB-74E7-12813846B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5C13E-60DD-A15F-94FB-A92922FF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AD0F2-C2CB-7A15-CFF0-F8F18B39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DFD13-EF99-1716-B0A7-54C3067E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050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527B-D6F0-C46F-3342-A9B2AA4F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B181C-C8D6-9C2E-73A6-7F821BEF7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A388B-E54C-DBF8-86F2-13D141C7C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84C2A-B5A3-A05E-BF76-A2F60646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FA3AF-8DD6-E387-B812-DC21F11A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328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633BF-0DA9-3824-B19A-A3A5E727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E8120-8F38-F327-4ACB-7F7F424E5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974E-6344-A0B4-8290-FE13BC3AF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59C8D-9C02-A2D5-87C7-4BAA5A84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E959A-DAE2-0C7B-112B-46101A9F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61190-655F-7816-5332-1C531CB2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897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B2AA-A597-F5F1-AC6D-11138890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70916-D10A-B332-2C8B-F12796B41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39396-6D29-C057-D736-3072E7123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70560-CD48-2021-83DF-8A5079D56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7E063-627E-0174-9597-2D928392F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5F69D-BB06-09CB-567C-FEE1FCE9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AB44AB-CC72-F6A0-3F1E-076C0B7E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B119A0-DDB9-D932-9EFA-DBB6B761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99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04BD6-A217-9486-BEEC-7B2EBF83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933EA-9194-A7E8-5453-84355497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8055-B19F-3DC8-F64E-D33254549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EC954-0051-A3C7-512C-AC610F9F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204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D57E78-EAB1-0A05-966D-C513A093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486B0-7507-CB9A-25A6-65D108E74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A819B-3919-8F42-1CDF-85CFA2867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485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88FE5-2065-872D-AD65-EBA9F630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EEB7E-7361-F211-5296-9C47CA59C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4322B-81D6-AC71-B21A-16AA9C270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53931-FDF9-3F54-AD2C-DAD616F8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B06B7-314F-0E14-9F8F-87DFA175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879F7-93FA-3CBF-FB7F-B9C77F4D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196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14C4-56A3-A426-26E6-52D7A542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971D5-6C91-BC83-D942-250096034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F16DC-BADE-9D68-8AA2-E06391376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5E2A5-6265-A74A-5096-4902AD2A5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72981-F83B-4055-DA56-C638EA4F5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AE92C-7080-0DA4-0E23-B2AA154F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887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E590F8-DD8D-32E4-674F-61AA4CB7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BCEAF-56EF-B094-677D-35BADA5DC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534D2-47B3-55BF-6682-F983B5E97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0A6AE-E5F3-432C-8E1A-0578654CA43C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A63E3-ABB6-AA30-9AE9-AA8B7A0E9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151F9-ED3A-E78D-BBD7-A25B93B77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42BA3-37E2-41FB-BA1E-B865F32357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537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ordwall.net/play/6452/780/65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7708" y="3748596"/>
            <a:ext cx="6474410" cy="1400452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7 </a:t>
            </a:r>
            <a:br>
              <a:rPr lang="hr-HR" sz="5400" b="1" dirty="0"/>
            </a:br>
            <a:r>
              <a:rPr lang="hr-HR" sz="5400" b="1" dirty="0" err="1"/>
              <a:t>What</a:t>
            </a:r>
            <a:r>
              <a:rPr lang="hr-HR" sz="5400" b="1" dirty="0"/>
              <a:t> do </a:t>
            </a:r>
            <a:r>
              <a:rPr lang="hr-HR" sz="5400" b="1" dirty="0" err="1"/>
              <a:t>you</a:t>
            </a:r>
            <a:r>
              <a:rPr lang="hr-HR" sz="5400" b="1" dirty="0"/>
              <a:t> do </a:t>
            </a:r>
            <a:r>
              <a:rPr lang="hr-HR" sz="5400" b="1" dirty="0" err="1"/>
              <a:t>in</a:t>
            </a:r>
            <a:r>
              <a:rPr lang="hr-HR" sz="5400" b="1" dirty="0"/>
              <a:t> </a:t>
            </a:r>
            <a:r>
              <a:rPr lang="hr-HR" sz="5400" b="1" dirty="0" err="1"/>
              <a:t>your</a:t>
            </a:r>
            <a:r>
              <a:rPr lang="hr-HR" sz="5400" b="1" dirty="0"/>
              <a:t> free time?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755" y="2317828"/>
            <a:ext cx="4746316" cy="978007"/>
          </a:xfrm>
        </p:spPr>
        <p:txBody>
          <a:bodyPr>
            <a:noAutofit/>
          </a:bodyPr>
          <a:lstStyle/>
          <a:p>
            <a:r>
              <a:rPr lang="hr-HR" sz="6000" b="1" dirty="0">
                <a:solidFill>
                  <a:srgbClr val="C00000"/>
                </a:solidFill>
              </a:rPr>
              <a:t>UNIT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243FF9-0147-E013-0B2D-2B79A683C6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6501" cy="686283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DAE35-8B42-F203-6986-F9E3AE950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0596" y="115049"/>
            <a:ext cx="6096000" cy="10329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Unscramble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E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64C15-E44C-D6B0-7F36-1C4F1622D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9" y="721544"/>
            <a:ext cx="3475021" cy="4846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DD3699B-B788-C0B7-6E49-75D50087A322}"/>
              </a:ext>
            </a:extLst>
          </p:cNvPr>
          <p:cNvSpPr txBox="1">
            <a:spLocks/>
          </p:cNvSpPr>
          <p:nvPr/>
        </p:nvSpPr>
        <p:spPr>
          <a:xfrm>
            <a:off x="5917707" y="1256497"/>
            <a:ext cx="2547889" cy="507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4FFFD-9AB3-5156-B7B8-BEE1F3F25AC4}"/>
              </a:ext>
            </a:extLst>
          </p:cNvPr>
          <p:cNvSpPr txBox="1"/>
          <p:nvPr/>
        </p:nvSpPr>
        <p:spPr>
          <a:xfrm>
            <a:off x="965739" y="1740025"/>
            <a:ext cx="347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How </a:t>
            </a:r>
            <a:r>
              <a:rPr lang="hr-HR" sz="1400" b="1" dirty="0" err="1">
                <a:solidFill>
                  <a:srgbClr val="FF0000"/>
                </a:solidFill>
              </a:rPr>
              <a:t>much</a:t>
            </a:r>
            <a:r>
              <a:rPr lang="hr-HR" sz="1400" b="1" dirty="0">
                <a:solidFill>
                  <a:srgbClr val="FF0000"/>
                </a:solidFill>
              </a:rPr>
              <a:t> time a </a:t>
            </a:r>
            <a:r>
              <a:rPr lang="hr-HR" sz="1400" b="1" dirty="0" err="1">
                <a:solidFill>
                  <a:srgbClr val="FF0000"/>
                </a:solidFill>
              </a:rPr>
              <a:t>day</a:t>
            </a:r>
            <a:r>
              <a:rPr lang="hr-HR" sz="1400" b="1" dirty="0">
                <a:solidFill>
                  <a:srgbClr val="FF0000"/>
                </a:solidFill>
              </a:rPr>
              <a:t> do </a:t>
            </a:r>
            <a:r>
              <a:rPr lang="hr-HR" sz="1400" b="1" dirty="0" err="1">
                <a:solidFill>
                  <a:srgbClr val="FF0000"/>
                </a:solidFill>
              </a:rPr>
              <a:t>you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spend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watching</a:t>
            </a:r>
            <a:r>
              <a:rPr lang="hr-HR" sz="1400" b="1" dirty="0">
                <a:solidFill>
                  <a:srgbClr val="FF0000"/>
                </a:solidFill>
              </a:rPr>
              <a:t> TV?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ED337-6395-4579-C72F-0B41A88C0B08}"/>
              </a:ext>
            </a:extLst>
          </p:cNvPr>
          <p:cNvSpPr txBox="1"/>
          <p:nvPr/>
        </p:nvSpPr>
        <p:spPr>
          <a:xfrm>
            <a:off x="965739" y="2325389"/>
            <a:ext cx="3475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err="1">
                <a:solidFill>
                  <a:srgbClr val="FF0000"/>
                </a:solidFill>
              </a:rPr>
              <a:t>What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kind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of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programmes</a:t>
            </a:r>
            <a:r>
              <a:rPr lang="hr-HR" sz="1400" b="1" dirty="0">
                <a:solidFill>
                  <a:srgbClr val="FF0000"/>
                </a:solidFill>
              </a:rPr>
              <a:t> do </a:t>
            </a:r>
            <a:r>
              <a:rPr lang="hr-HR" sz="1400" b="1" dirty="0" err="1">
                <a:solidFill>
                  <a:srgbClr val="FF0000"/>
                </a:solidFill>
              </a:rPr>
              <a:t>you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like</a:t>
            </a:r>
            <a:r>
              <a:rPr lang="hr-HR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73CE1A-0B2A-E4F7-07A7-179AD86EF7A4}"/>
              </a:ext>
            </a:extLst>
          </p:cNvPr>
          <p:cNvSpPr txBox="1"/>
          <p:nvPr/>
        </p:nvSpPr>
        <p:spPr>
          <a:xfrm>
            <a:off x="965739" y="2756629"/>
            <a:ext cx="3475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err="1">
                <a:solidFill>
                  <a:srgbClr val="FF0000"/>
                </a:solidFill>
              </a:rPr>
              <a:t>What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channels</a:t>
            </a:r>
            <a:r>
              <a:rPr lang="hr-HR" sz="1400" b="1" dirty="0">
                <a:solidFill>
                  <a:srgbClr val="FF0000"/>
                </a:solidFill>
              </a:rPr>
              <a:t> do </a:t>
            </a:r>
            <a:r>
              <a:rPr lang="hr-HR" sz="1400" b="1" dirty="0" err="1">
                <a:solidFill>
                  <a:srgbClr val="FF0000"/>
                </a:solidFill>
              </a:rPr>
              <a:t>you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usually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watch</a:t>
            </a:r>
            <a:r>
              <a:rPr lang="hr-HR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BE220CB-7B60-721F-F84C-302276D152F2}"/>
              </a:ext>
            </a:extLst>
          </p:cNvPr>
          <p:cNvSpPr txBox="1">
            <a:spLocks/>
          </p:cNvSpPr>
          <p:nvPr/>
        </p:nvSpPr>
        <p:spPr>
          <a:xfrm>
            <a:off x="5917707" y="1919058"/>
            <a:ext cx="6180909" cy="11722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3600" b="1" dirty="0"/>
              <a:t>Tara </a:t>
            </a:r>
            <a:r>
              <a:rPr lang="hr-HR" sz="3600" b="1" dirty="0" err="1"/>
              <a:t>is</a:t>
            </a:r>
            <a:r>
              <a:rPr lang="hr-HR" sz="3600" b="1" dirty="0"/>
              <a:t> </a:t>
            </a:r>
            <a:r>
              <a:rPr lang="hr-HR" sz="3600" b="1" dirty="0" err="1"/>
              <a:t>in</a:t>
            </a:r>
            <a:r>
              <a:rPr lang="hr-HR" sz="3600" b="1" dirty="0"/>
              <a:t> front </a:t>
            </a:r>
            <a:r>
              <a:rPr lang="hr-HR" sz="3600" b="1" dirty="0" err="1"/>
              <a:t>of</a:t>
            </a:r>
            <a:r>
              <a:rPr lang="hr-HR" sz="3600" b="1" dirty="0"/>
              <a:t> TV.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3600" b="1" dirty="0" err="1"/>
              <a:t>Listen</a:t>
            </a:r>
            <a:r>
              <a:rPr lang="hr-HR" sz="3600" b="1" dirty="0"/>
              <a:t> </a:t>
            </a:r>
            <a:r>
              <a:rPr lang="hr-HR" sz="3600" b="1" dirty="0" err="1"/>
              <a:t>carefully</a:t>
            </a:r>
            <a:r>
              <a:rPr lang="hr-HR" sz="3600" b="1" dirty="0"/>
              <a:t> </a:t>
            </a:r>
            <a:r>
              <a:rPr lang="hr-HR" sz="3600" b="1" dirty="0" err="1"/>
              <a:t>and</a:t>
            </a:r>
            <a:r>
              <a:rPr lang="hr-HR" sz="3600" b="1" dirty="0"/>
              <a:t> </a:t>
            </a:r>
            <a:r>
              <a:rPr lang="hr-HR" sz="3600" b="1" dirty="0" err="1"/>
              <a:t>find</a:t>
            </a:r>
            <a:r>
              <a:rPr lang="hr-HR" sz="3600" b="1" dirty="0"/>
              <a:t> </a:t>
            </a:r>
            <a:r>
              <a:rPr lang="hr-HR" sz="3600" b="1" dirty="0" err="1"/>
              <a:t>out</a:t>
            </a:r>
            <a:r>
              <a:rPr lang="hr-HR" sz="3600" b="1" dirty="0"/>
              <a:t> </a:t>
            </a:r>
            <a:r>
              <a:rPr lang="hr-HR" sz="3600" b="1" dirty="0" err="1"/>
              <a:t>what</a:t>
            </a:r>
            <a:r>
              <a:rPr lang="hr-HR" sz="3600" b="1" dirty="0"/>
              <a:t> </a:t>
            </a:r>
            <a:r>
              <a:rPr lang="hr-HR" sz="3600" b="1" dirty="0" err="1"/>
              <a:t>she</a:t>
            </a:r>
            <a:r>
              <a:rPr lang="hr-HR" sz="3600" b="1" dirty="0"/>
              <a:t> </a:t>
            </a:r>
            <a:r>
              <a:rPr lang="hr-HR" sz="3600" b="1" dirty="0" err="1"/>
              <a:t>is</a:t>
            </a:r>
            <a:r>
              <a:rPr lang="hr-HR" sz="3600" b="1" dirty="0"/>
              <a:t> </a:t>
            </a:r>
            <a:r>
              <a:rPr lang="hr-HR" sz="3600" b="1" dirty="0" err="1"/>
              <a:t>watching</a:t>
            </a:r>
            <a:r>
              <a:rPr lang="hr-HR" b="1" dirty="0"/>
              <a:t>.</a:t>
            </a:r>
          </a:p>
        </p:txBody>
      </p:sp>
      <p:pic>
        <p:nvPicPr>
          <p:cNvPr id="14" name="l__7_1_a_chat_show">
            <a:hlinkClick r:id="" action="ppaction://media"/>
            <a:extLst>
              <a:ext uri="{FF2B5EF4-FFF2-40B4-BE49-F238E27FC236}">
                <a16:creationId xmlns:a16="http://schemas.microsoft.com/office/drawing/2014/main" id="{3BFE9921-49F5-E7AD-4E72-7D1237A4D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3132" y="2686517"/>
            <a:ext cx="487363" cy="4873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0B9286-5BDE-16C6-4B3B-53E841094A48}"/>
              </a:ext>
            </a:extLst>
          </p:cNvPr>
          <p:cNvSpPr txBox="1"/>
          <p:nvPr/>
        </p:nvSpPr>
        <p:spPr>
          <a:xfrm>
            <a:off x="5917707" y="3224372"/>
            <a:ext cx="62742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hr-HR" sz="2800" b="1" dirty="0" err="1"/>
              <a:t>Listen</a:t>
            </a:r>
            <a:r>
              <a:rPr lang="hr-HR" sz="2800" b="1" dirty="0"/>
              <a:t> </a:t>
            </a:r>
            <a:r>
              <a:rPr lang="hr-HR" sz="2800" b="1" dirty="0" err="1"/>
              <a:t>again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</a:t>
            </a:r>
          </a:p>
        </p:txBody>
      </p:sp>
      <p:pic>
        <p:nvPicPr>
          <p:cNvPr id="17" name="l__7_1_a_chat_show">
            <a:hlinkClick r:id="" action="ppaction://media"/>
            <a:extLst>
              <a:ext uri="{FF2B5EF4-FFF2-40B4-BE49-F238E27FC236}">
                <a16:creationId xmlns:a16="http://schemas.microsoft.com/office/drawing/2014/main" id="{77A74884-E1C5-8C78-508C-6630B67D0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2262" y="3661135"/>
            <a:ext cx="487363" cy="4873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6D66A1-2623-50E7-1A32-85BDF79705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5" y="631542"/>
            <a:ext cx="4003289" cy="50223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84C5484C-204B-B796-2BA9-7BB4015A24AC}"/>
              </a:ext>
            </a:extLst>
          </p:cNvPr>
          <p:cNvSpPr txBox="1">
            <a:spLocks/>
          </p:cNvSpPr>
          <p:nvPr/>
        </p:nvSpPr>
        <p:spPr>
          <a:xfrm>
            <a:off x="5917707" y="4311530"/>
            <a:ext cx="6274293" cy="2513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>
                <a:solidFill>
                  <a:srgbClr val="FF0000"/>
                </a:solidFill>
              </a:rPr>
              <a:t>There</a:t>
            </a:r>
            <a:r>
              <a:rPr lang="hr-HR" dirty="0">
                <a:solidFill>
                  <a:srgbClr val="FF0000"/>
                </a:solidFill>
              </a:rPr>
              <a:t> are </a:t>
            </a:r>
            <a:r>
              <a:rPr lang="hr-HR" dirty="0" err="1">
                <a:solidFill>
                  <a:srgbClr val="FF0000"/>
                </a:solidFill>
              </a:rPr>
              <a:t>five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people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>
                <a:solidFill>
                  <a:srgbClr val="FF0000"/>
                </a:solidFill>
              </a:rPr>
              <a:t>They</a:t>
            </a:r>
            <a:r>
              <a:rPr lang="hr-HR" dirty="0">
                <a:solidFill>
                  <a:srgbClr val="FF0000"/>
                </a:solidFill>
              </a:rPr>
              <a:t> are: </a:t>
            </a:r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TV </a:t>
            </a:r>
            <a:r>
              <a:rPr lang="hr-HR" dirty="0" err="1">
                <a:solidFill>
                  <a:srgbClr val="FF0000"/>
                </a:solidFill>
              </a:rPr>
              <a:t>host</a:t>
            </a:r>
            <a:r>
              <a:rPr lang="hr-HR" dirty="0">
                <a:solidFill>
                  <a:srgbClr val="FF0000"/>
                </a:solidFill>
              </a:rPr>
              <a:t>, Mrs </a:t>
            </a:r>
            <a:r>
              <a:rPr lang="hr-HR" dirty="0" err="1">
                <a:solidFill>
                  <a:srgbClr val="FF0000"/>
                </a:solidFill>
              </a:rPr>
              <a:t>Goldring</a:t>
            </a:r>
            <a:r>
              <a:rPr lang="hr-HR" dirty="0">
                <a:solidFill>
                  <a:srgbClr val="FF0000"/>
                </a:solidFill>
              </a:rPr>
              <a:t>, </a:t>
            </a:r>
            <a:r>
              <a:rPr lang="hr-HR" dirty="0" err="1">
                <a:solidFill>
                  <a:srgbClr val="FF0000"/>
                </a:solidFill>
              </a:rPr>
              <a:t>Mr</a:t>
            </a:r>
            <a:r>
              <a:rPr lang="hr-HR" dirty="0">
                <a:solidFill>
                  <a:srgbClr val="FF0000"/>
                </a:solidFill>
              </a:rPr>
              <a:t> Boyd, Emma,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Mrs Fischer.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>
                <a:solidFill>
                  <a:srgbClr val="FF0000"/>
                </a:solidFill>
              </a:rPr>
              <a:t>Tara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interested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programme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because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her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friend</a:t>
            </a:r>
            <a:r>
              <a:rPr lang="hr-HR" dirty="0">
                <a:solidFill>
                  <a:srgbClr val="FF0000"/>
                </a:solidFill>
              </a:rPr>
              <a:t> Emma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it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65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870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870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243FF9-0147-E013-0B2D-2B79A683C6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6501" cy="686283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DAE35-8B42-F203-6986-F9E3AE950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7707" y="206140"/>
            <a:ext cx="6096000" cy="16404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What</a:t>
            </a:r>
            <a:r>
              <a:rPr lang="hr-HR" b="1" dirty="0"/>
              <a:t> do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 </a:t>
            </a:r>
            <a:r>
              <a:rPr lang="hr-HR" b="1" dirty="0" err="1"/>
              <a:t>mean</a:t>
            </a:r>
            <a:r>
              <a:rPr lang="hr-HR" b="1" dirty="0"/>
              <a:t>? </a:t>
            </a:r>
            <a:r>
              <a:rPr lang="hr-HR" b="1" dirty="0" err="1"/>
              <a:t>Translate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into</a:t>
            </a:r>
            <a:r>
              <a:rPr lang="hr-HR" b="1" dirty="0"/>
              <a:t> Croatian. Use </a:t>
            </a:r>
            <a:r>
              <a:rPr lang="hr-HR" b="1" dirty="0" err="1"/>
              <a:t>the</a:t>
            </a:r>
            <a:r>
              <a:rPr lang="hr-HR" b="1" dirty="0"/>
              <a:t> word list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book</a:t>
            </a:r>
            <a:r>
              <a:rPr lang="hr-HR" b="1" dirty="0"/>
              <a:t>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DD3699B-B788-C0B7-6E49-75D50087A322}"/>
              </a:ext>
            </a:extLst>
          </p:cNvPr>
          <p:cNvSpPr txBox="1">
            <a:spLocks/>
          </p:cNvSpPr>
          <p:nvPr/>
        </p:nvSpPr>
        <p:spPr>
          <a:xfrm>
            <a:off x="5917707" y="1560213"/>
            <a:ext cx="2547889" cy="507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BE220CB-7B60-721F-F84C-302276D152F2}"/>
              </a:ext>
            </a:extLst>
          </p:cNvPr>
          <p:cNvSpPr txBox="1">
            <a:spLocks/>
          </p:cNvSpPr>
          <p:nvPr/>
        </p:nvSpPr>
        <p:spPr>
          <a:xfrm>
            <a:off x="5919586" y="2289318"/>
            <a:ext cx="6180909" cy="1785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 </a:t>
            </a:r>
            <a:r>
              <a:rPr lang="hr-HR" b="1" dirty="0" err="1"/>
              <a:t>Listen</a:t>
            </a:r>
            <a:r>
              <a:rPr lang="hr-HR" b="1" dirty="0"/>
              <a:t> for a </a:t>
            </a:r>
            <a:r>
              <a:rPr lang="hr-HR" b="1" dirty="0" err="1"/>
              <a:t>third</a:t>
            </a:r>
            <a:r>
              <a:rPr lang="hr-HR" b="1" dirty="0"/>
              <a:t> time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tick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points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speakers</a:t>
            </a:r>
            <a:r>
              <a:rPr lang="hr-HR" b="1" dirty="0"/>
              <a:t> </a:t>
            </a:r>
            <a:r>
              <a:rPr lang="hr-HR" b="1" dirty="0" err="1"/>
              <a:t>mention</a:t>
            </a:r>
            <a:r>
              <a:rPr lang="hr-HR" b="1" dirty="0"/>
              <a:t>.</a:t>
            </a:r>
          </a:p>
        </p:txBody>
      </p:sp>
      <p:pic>
        <p:nvPicPr>
          <p:cNvPr id="14" name="l__7_1_a_chat_show">
            <a:hlinkClick r:id="" action="ppaction://media"/>
            <a:extLst>
              <a:ext uri="{FF2B5EF4-FFF2-40B4-BE49-F238E27FC236}">
                <a16:creationId xmlns:a16="http://schemas.microsoft.com/office/drawing/2014/main" id="{3BFE9921-49F5-E7AD-4E72-7D1237A4D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1366" y="3173880"/>
            <a:ext cx="487363" cy="4873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6D66A1-2623-50E7-1A32-85BDF7970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5" y="917846"/>
            <a:ext cx="4003289" cy="50223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29DAA5-FEBA-C11E-1822-1A154058A520}"/>
              </a:ext>
            </a:extLst>
          </p:cNvPr>
          <p:cNvSpPr txBox="1"/>
          <p:nvPr/>
        </p:nvSpPr>
        <p:spPr>
          <a:xfrm>
            <a:off x="1757779" y="3173880"/>
            <a:ext cx="237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industrija videoigara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2C989F-46F3-8484-3EA7-719BB3589098}"/>
              </a:ext>
            </a:extLst>
          </p:cNvPr>
          <p:cNvSpPr txBox="1"/>
          <p:nvPr/>
        </p:nvSpPr>
        <p:spPr>
          <a:xfrm>
            <a:off x="1047766" y="3544234"/>
            <a:ext cx="331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postaviti vremensko ograničenje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5A6C0-4ECF-7C5E-DD5D-F07A1651D30D}"/>
              </a:ext>
            </a:extLst>
          </p:cNvPr>
          <p:cNvSpPr txBox="1"/>
          <p:nvPr/>
        </p:nvSpPr>
        <p:spPr>
          <a:xfrm>
            <a:off x="801208" y="3890156"/>
            <a:ext cx="47384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b="1" dirty="0">
                <a:solidFill>
                  <a:srgbClr val="FF0000"/>
                </a:solidFill>
              </a:rPr>
              <a:t>S oznakom namijenjenosti (odnosi se na računalne igre)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17A94C-F920-C44D-214C-7BBB5A2FC6F1}"/>
              </a:ext>
            </a:extLst>
          </p:cNvPr>
          <p:cNvSpPr txBox="1"/>
          <p:nvPr/>
        </p:nvSpPr>
        <p:spPr>
          <a:xfrm>
            <a:off x="2277123" y="4138394"/>
            <a:ext cx="133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sigurnost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B69213-A20E-89B3-A953-D0C3404C2F84}"/>
              </a:ext>
            </a:extLst>
          </p:cNvPr>
          <p:cNvSpPr txBox="1"/>
          <p:nvPr/>
        </p:nvSpPr>
        <p:spPr>
          <a:xfrm>
            <a:off x="1985268" y="4489993"/>
            <a:ext cx="237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osobni podatci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B44532-ADD3-D383-E4E2-86AABD760C7E}"/>
              </a:ext>
            </a:extLst>
          </p:cNvPr>
          <p:cNvSpPr txBox="1"/>
          <p:nvPr/>
        </p:nvSpPr>
        <p:spPr>
          <a:xfrm>
            <a:off x="1985268" y="4827320"/>
            <a:ext cx="237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nasilno, agresivno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FC6B6-DFD4-9416-6956-C75C43CBDC6A}"/>
              </a:ext>
            </a:extLst>
          </p:cNvPr>
          <p:cNvSpPr txBox="1"/>
          <p:nvPr/>
        </p:nvSpPr>
        <p:spPr>
          <a:xfrm>
            <a:off x="2277123" y="5151582"/>
            <a:ext cx="123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upozoriti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42EC18-5B6E-1BAF-FE01-8946C302A6B2}"/>
              </a:ext>
            </a:extLst>
          </p:cNvPr>
          <p:cNvSpPr txBox="1"/>
          <p:nvPr/>
        </p:nvSpPr>
        <p:spPr>
          <a:xfrm>
            <a:off x="2365899" y="5449615"/>
            <a:ext cx="87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nasilan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C7F18-C72F-306A-2E01-5A9499C66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1" y="909879"/>
            <a:ext cx="4791312" cy="509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F27452A-D324-12D2-E04D-6A0284F90BC9}"/>
              </a:ext>
            </a:extLst>
          </p:cNvPr>
          <p:cNvSpPr txBox="1">
            <a:spLocks/>
          </p:cNvSpPr>
          <p:nvPr/>
        </p:nvSpPr>
        <p:spPr>
          <a:xfrm>
            <a:off x="5885827" y="3636294"/>
            <a:ext cx="2547889" cy="507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DED501-A77C-7FF4-F9AE-9668C680B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226" y="2004057"/>
            <a:ext cx="417785" cy="4177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04AB36-772C-DD0C-9B59-0BB439D4D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80" y="2448480"/>
            <a:ext cx="417785" cy="4177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773838A-20B1-CEA1-5BDB-5132BB0541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71" y="2882200"/>
            <a:ext cx="417785" cy="4177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9ACCF2-BA4D-7166-3EB6-54191E3E8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75" y="3590590"/>
            <a:ext cx="417785" cy="4177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758C8B-A9D3-11E3-F60E-0C5E15DF9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31" y="4760689"/>
            <a:ext cx="417785" cy="4177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2170CB-D741-1F52-332A-394CC0B3B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67" y="5530336"/>
            <a:ext cx="417785" cy="4177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BF0680-3CCE-C7FC-D42B-A1435A1EB4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0" y="2599221"/>
            <a:ext cx="5350708" cy="2597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D119EDFC-45F5-4A5A-48E7-803832A0F9BE}"/>
              </a:ext>
            </a:extLst>
          </p:cNvPr>
          <p:cNvSpPr txBox="1">
            <a:spLocks/>
          </p:cNvSpPr>
          <p:nvPr/>
        </p:nvSpPr>
        <p:spPr>
          <a:xfrm>
            <a:off x="5875252" y="4558216"/>
            <a:ext cx="6180909" cy="1785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D?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5CD20225-77E9-748F-AD47-B44B20E29AF3}"/>
              </a:ext>
            </a:extLst>
          </p:cNvPr>
          <p:cNvSpPr txBox="1">
            <a:spLocks/>
          </p:cNvSpPr>
          <p:nvPr/>
        </p:nvSpPr>
        <p:spPr>
          <a:xfrm>
            <a:off x="5863433" y="5159580"/>
            <a:ext cx="2547889" cy="507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133E99-46A0-9DC6-DBF2-22790130514E}"/>
              </a:ext>
            </a:extLst>
          </p:cNvPr>
          <p:cNvSpPr txBox="1"/>
          <p:nvPr/>
        </p:nvSpPr>
        <p:spPr>
          <a:xfrm>
            <a:off x="680787" y="3590119"/>
            <a:ext cx="4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Mrs Fischer </a:t>
            </a:r>
            <a:r>
              <a:rPr lang="hr-HR" b="1" dirty="0" err="1">
                <a:solidFill>
                  <a:srgbClr val="FF0000"/>
                </a:solidFill>
              </a:rPr>
              <a:t>is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worried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about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his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safety</a:t>
            </a:r>
            <a:r>
              <a:rPr lang="hr-HR" b="1" dirty="0">
                <a:solidFill>
                  <a:srgbClr val="FF0000"/>
                </a:solidFill>
              </a:rPr>
              <a:t> online.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A52483-C752-CAC4-217D-46C7A23953DA}"/>
              </a:ext>
            </a:extLst>
          </p:cNvPr>
          <p:cNvSpPr txBox="1"/>
          <p:nvPr/>
        </p:nvSpPr>
        <p:spPr>
          <a:xfrm>
            <a:off x="221263" y="4009979"/>
            <a:ext cx="6775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rgbClr val="FF0000"/>
                </a:solidFill>
              </a:rPr>
              <a:t>Emma </a:t>
            </a:r>
            <a:r>
              <a:rPr lang="hr-HR" sz="1200" b="1" dirty="0" err="1">
                <a:solidFill>
                  <a:srgbClr val="FF0000"/>
                </a:solidFill>
              </a:rPr>
              <a:t>uses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computer</a:t>
            </a:r>
            <a:r>
              <a:rPr lang="hr-HR" sz="1200" b="1" dirty="0">
                <a:solidFill>
                  <a:srgbClr val="FF0000"/>
                </a:solidFill>
              </a:rPr>
              <a:t> for </a:t>
            </a:r>
            <a:r>
              <a:rPr lang="hr-HR" sz="1200" b="1" dirty="0" err="1">
                <a:solidFill>
                  <a:srgbClr val="FF0000"/>
                </a:solidFill>
              </a:rPr>
              <a:t>homework</a:t>
            </a:r>
            <a:r>
              <a:rPr lang="hr-HR" sz="1200" b="1" dirty="0">
                <a:solidFill>
                  <a:srgbClr val="FF0000"/>
                </a:solidFill>
              </a:rPr>
              <a:t>, </a:t>
            </a:r>
            <a:r>
              <a:rPr lang="hr-HR" sz="1200" b="1" dirty="0" err="1">
                <a:solidFill>
                  <a:srgbClr val="FF0000"/>
                </a:solidFill>
              </a:rPr>
              <a:t>downloading</a:t>
            </a:r>
            <a:r>
              <a:rPr lang="hr-HR" sz="1200" b="1" dirty="0">
                <a:solidFill>
                  <a:srgbClr val="FF0000"/>
                </a:solidFill>
              </a:rPr>
              <a:t> music, </a:t>
            </a:r>
            <a:r>
              <a:rPr lang="hr-HR" sz="1200" b="1" dirty="0" err="1">
                <a:solidFill>
                  <a:srgbClr val="FF0000"/>
                </a:solidFill>
              </a:rPr>
              <a:t>watching</a:t>
            </a:r>
            <a:r>
              <a:rPr lang="hr-HR" sz="1200" b="1" dirty="0">
                <a:solidFill>
                  <a:srgbClr val="FF0000"/>
                </a:solidFill>
              </a:rPr>
              <a:t> video </a:t>
            </a:r>
            <a:r>
              <a:rPr lang="hr-HR" sz="1200" b="1" dirty="0" err="1">
                <a:solidFill>
                  <a:srgbClr val="FF0000"/>
                </a:solidFill>
              </a:rPr>
              <a:t>clips</a:t>
            </a:r>
            <a:r>
              <a:rPr lang="hr-HR" sz="1200" b="1" dirty="0">
                <a:solidFill>
                  <a:srgbClr val="FF0000"/>
                </a:solidFill>
              </a:rPr>
              <a:t>, </a:t>
            </a:r>
            <a:r>
              <a:rPr lang="hr-HR" sz="1200" b="1" dirty="0" err="1">
                <a:solidFill>
                  <a:srgbClr val="FF0000"/>
                </a:solidFill>
              </a:rPr>
              <a:t>and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playing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games</a:t>
            </a:r>
            <a:r>
              <a:rPr lang="hr-HR" sz="1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7D0262-876C-7D17-AA71-0E877C330285}"/>
              </a:ext>
            </a:extLst>
          </p:cNvPr>
          <p:cNvSpPr txBox="1"/>
          <p:nvPr/>
        </p:nvSpPr>
        <p:spPr>
          <a:xfrm>
            <a:off x="122376" y="4374387"/>
            <a:ext cx="7068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 err="1">
                <a:solidFill>
                  <a:srgbClr val="FF0000"/>
                </a:solidFill>
              </a:rPr>
              <a:t>Mr</a:t>
            </a:r>
            <a:r>
              <a:rPr lang="hr-HR" sz="1200" b="1" dirty="0">
                <a:solidFill>
                  <a:srgbClr val="FF0000"/>
                </a:solidFill>
              </a:rPr>
              <a:t> Boyd </a:t>
            </a:r>
            <a:r>
              <a:rPr lang="hr-HR" sz="1200" b="1" dirty="0" err="1">
                <a:solidFill>
                  <a:srgbClr val="FF0000"/>
                </a:solidFill>
              </a:rPr>
              <a:t>says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that</a:t>
            </a:r>
            <a:r>
              <a:rPr lang="hr-HR" sz="1200" b="1" dirty="0">
                <a:solidFill>
                  <a:srgbClr val="FF0000"/>
                </a:solidFill>
              </a:rPr>
              <a:t> most </a:t>
            </a:r>
            <a:r>
              <a:rPr lang="hr-HR" sz="1200" b="1" dirty="0" err="1">
                <a:solidFill>
                  <a:srgbClr val="FF0000"/>
                </a:solidFill>
              </a:rPr>
              <a:t>of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the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games</a:t>
            </a:r>
            <a:r>
              <a:rPr lang="hr-HR" sz="1200" b="1" dirty="0">
                <a:solidFill>
                  <a:srgbClr val="FF0000"/>
                </a:solidFill>
              </a:rPr>
              <a:t> are </a:t>
            </a:r>
            <a:r>
              <a:rPr lang="hr-HR" sz="1200" b="1" dirty="0" err="1">
                <a:solidFill>
                  <a:srgbClr val="FF0000"/>
                </a:solidFill>
              </a:rPr>
              <a:t>rated</a:t>
            </a:r>
            <a:r>
              <a:rPr lang="hr-HR" sz="1200" b="1" dirty="0">
                <a:solidFill>
                  <a:srgbClr val="FF0000"/>
                </a:solidFill>
              </a:rPr>
              <a:t>. </a:t>
            </a:r>
            <a:r>
              <a:rPr lang="hr-HR" sz="1200" b="1" dirty="0" err="1">
                <a:solidFill>
                  <a:srgbClr val="FF0000"/>
                </a:solidFill>
              </a:rPr>
              <a:t>There</a:t>
            </a:r>
            <a:r>
              <a:rPr lang="hr-HR" sz="1200" b="1" dirty="0">
                <a:solidFill>
                  <a:srgbClr val="FF0000"/>
                </a:solidFill>
              </a:rPr>
              <a:t> are some </a:t>
            </a:r>
            <a:r>
              <a:rPr lang="hr-HR" sz="1200" b="1" dirty="0" err="1">
                <a:solidFill>
                  <a:srgbClr val="FF0000"/>
                </a:solidFill>
              </a:rPr>
              <a:t>good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games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that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can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teach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you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new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skills</a:t>
            </a:r>
            <a:r>
              <a:rPr lang="hr-HR" sz="1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A27DA2-001D-C555-3052-C86AE12B588B}"/>
              </a:ext>
            </a:extLst>
          </p:cNvPr>
          <p:cNvSpPr txBox="1"/>
          <p:nvPr/>
        </p:nvSpPr>
        <p:spPr>
          <a:xfrm>
            <a:off x="95271" y="4882581"/>
            <a:ext cx="6272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 err="1">
                <a:solidFill>
                  <a:srgbClr val="FF0000"/>
                </a:solidFill>
              </a:rPr>
              <a:t>She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doesn’t</a:t>
            </a:r>
            <a:r>
              <a:rPr lang="hr-HR" sz="1200" b="1" dirty="0">
                <a:solidFill>
                  <a:srgbClr val="FF0000"/>
                </a:solidFill>
              </a:rPr>
              <a:t>, </a:t>
            </a:r>
            <a:r>
              <a:rPr lang="hr-HR" sz="1200" b="1" dirty="0" err="1">
                <a:solidFill>
                  <a:srgbClr val="FF0000"/>
                </a:solidFill>
              </a:rPr>
              <a:t>because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playing</a:t>
            </a:r>
            <a:r>
              <a:rPr lang="hr-HR" sz="1200" b="1" dirty="0">
                <a:solidFill>
                  <a:srgbClr val="FF0000"/>
                </a:solidFill>
              </a:rPr>
              <a:t> video </a:t>
            </a:r>
            <a:r>
              <a:rPr lang="hr-HR" sz="1200" b="1" dirty="0" err="1">
                <a:solidFill>
                  <a:srgbClr val="FF0000"/>
                </a:solidFill>
              </a:rPr>
              <a:t>games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isolates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you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from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your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family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and</a:t>
            </a:r>
            <a:r>
              <a:rPr lang="hr-HR" sz="1200" b="1" dirty="0">
                <a:solidFill>
                  <a:srgbClr val="FF0000"/>
                </a:solidFill>
              </a:rPr>
              <a:t> </a:t>
            </a:r>
            <a:r>
              <a:rPr lang="hr-HR" sz="1200" b="1" dirty="0" err="1">
                <a:solidFill>
                  <a:srgbClr val="FF0000"/>
                </a:solidFill>
              </a:rPr>
              <a:t>friends</a:t>
            </a:r>
            <a:r>
              <a:rPr lang="hr-HR" sz="1200" b="1" dirty="0">
                <a:solidFill>
                  <a:srgbClr val="FF000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0702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870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3" grpId="0"/>
      <p:bldP spid="2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5" grpId="0"/>
      <p:bldP spid="36" grpId="0"/>
      <p:bldP spid="37" grpId="0"/>
      <p:bldP spid="38" grpId="0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C05DDE-44D0-DC88-B55E-440C69E37F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6501" cy="686283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0B2A5-B3E3-3984-F5A8-324C4604A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2604" y="94479"/>
            <a:ext cx="6087862" cy="2515556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EVERYDAY LANGUAGE </a:t>
            </a:r>
          </a:p>
          <a:p>
            <a:pPr marL="0" indent="0">
              <a:buNone/>
            </a:pPr>
            <a:r>
              <a:rPr lang="hr-HR" b="1" dirty="0"/>
              <a:t>How do </a:t>
            </a:r>
            <a:r>
              <a:rPr lang="hr-HR" b="1" dirty="0" err="1"/>
              <a:t>we</a:t>
            </a:r>
            <a:r>
              <a:rPr lang="hr-HR" b="1" dirty="0"/>
              <a:t> </a:t>
            </a: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 err="1"/>
              <a:t>someone</a:t>
            </a:r>
            <a:r>
              <a:rPr lang="hr-HR" b="1" dirty="0"/>
              <a:t> for </a:t>
            </a:r>
            <a:r>
              <a:rPr lang="hr-HR" b="1" dirty="0" err="1"/>
              <a:t>their</a:t>
            </a:r>
            <a:r>
              <a:rPr lang="hr-HR" b="1" dirty="0"/>
              <a:t> </a:t>
            </a:r>
            <a:r>
              <a:rPr lang="hr-HR" b="1" dirty="0" err="1"/>
              <a:t>opinion</a:t>
            </a:r>
            <a:r>
              <a:rPr lang="hr-HR" b="1" dirty="0"/>
              <a:t>?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Kako pitamo nekoga za mišljenje?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BACF8B-C776-F520-B3AC-45EA227C7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96" y="1593688"/>
            <a:ext cx="3912113" cy="3670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01B82E0-2B50-FA53-71DD-7D5185DDE5BA}"/>
              </a:ext>
            </a:extLst>
          </p:cNvPr>
          <p:cNvSpPr txBox="1">
            <a:spLocks/>
          </p:cNvSpPr>
          <p:nvPr/>
        </p:nvSpPr>
        <p:spPr>
          <a:xfrm>
            <a:off x="5852604" y="2748756"/>
            <a:ext cx="5892553" cy="1086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Look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 </a:t>
            </a: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friends</a:t>
            </a:r>
            <a:r>
              <a:rPr lang="hr-HR" b="1" dirty="0"/>
              <a:t> for </a:t>
            </a:r>
            <a:r>
              <a:rPr lang="hr-HR" b="1" dirty="0" err="1"/>
              <a:t>their</a:t>
            </a:r>
            <a:r>
              <a:rPr lang="hr-HR" b="1" dirty="0"/>
              <a:t> </a:t>
            </a:r>
            <a:r>
              <a:rPr lang="hr-HR" b="1" dirty="0" err="1"/>
              <a:t>opinion</a:t>
            </a:r>
            <a:r>
              <a:rPr lang="hr-HR" b="1" dirty="0"/>
              <a:t>.</a:t>
            </a:r>
            <a:endParaRPr lang="hr-H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1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pages</a:t>
            </a:r>
            <a:r>
              <a:rPr lang="hr-HR" i="1" dirty="0"/>
              <a:t> 39 &amp; 40.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15" y="1522012"/>
            <a:ext cx="5948039" cy="15092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 </a:t>
            </a:r>
            <a:r>
              <a:rPr lang="hr-HR" b="1" dirty="0" err="1"/>
              <a:t>with</a:t>
            </a:r>
            <a:r>
              <a:rPr lang="hr-HR" b="1" dirty="0"/>
              <a:t>: </a:t>
            </a:r>
            <a:r>
              <a:rPr lang="hr-HR" b="1" dirty="0">
                <a:solidFill>
                  <a:srgbClr val="0070C0"/>
                </a:solidFill>
              </a:rPr>
              <a:t>WHERE, WHEN, WHAT, WHAT TIME, HOW LONG, WHY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>
                <a:solidFill>
                  <a:srgbClr val="0070C0"/>
                </a:solidFill>
              </a:rPr>
              <a:t>WHO.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5842615" y="2847575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A0E66-938A-2CC8-D94E-C910D1B88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219075"/>
            <a:ext cx="3736077" cy="5256323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48DF183-4059-6DB0-E630-D694E11A94B1}"/>
              </a:ext>
            </a:extLst>
          </p:cNvPr>
          <p:cNvSpPr txBox="1">
            <a:spLocks/>
          </p:cNvSpPr>
          <p:nvPr/>
        </p:nvSpPr>
        <p:spPr>
          <a:xfrm>
            <a:off x="5842615" y="3636077"/>
            <a:ext cx="6053860" cy="593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D. </a:t>
            </a: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  <a:endParaRPr lang="hr-HR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FB6209B-6CF9-6E91-5454-BC1BD8B86564}"/>
              </a:ext>
            </a:extLst>
          </p:cNvPr>
          <p:cNvSpPr txBox="1">
            <a:spLocks/>
          </p:cNvSpPr>
          <p:nvPr/>
        </p:nvSpPr>
        <p:spPr>
          <a:xfrm>
            <a:off x="5842615" y="4241377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C9CE1AE2-E030-F4D8-55FE-34578291A800}"/>
              </a:ext>
            </a:extLst>
          </p:cNvPr>
          <p:cNvSpPr txBox="1">
            <a:spLocks/>
          </p:cNvSpPr>
          <p:nvPr/>
        </p:nvSpPr>
        <p:spPr>
          <a:xfrm>
            <a:off x="5833948" y="5039459"/>
            <a:ext cx="6053860" cy="593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Unscramble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E.</a:t>
            </a:r>
            <a:endParaRPr lang="hr-HR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A488F1AB-0AEA-2F64-70A0-FC651EB9F0F3}"/>
              </a:ext>
            </a:extLst>
          </p:cNvPr>
          <p:cNvSpPr txBox="1">
            <a:spLocks/>
          </p:cNvSpPr>
          <p:nvPr/>
        </p:nvSpPr>
        <p:spPr>
          <a:xfrm>
            <a:off x="5869546" y="5632517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98408E-D026-CFF6-AD37-66D78ADA5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6" y="1780594"/>
            <a:ext cx="5097165" cy="421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8B540D-7942-A365-2C85-8EBE2488A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4" y="2232226"/>
            <a:ext cx="3208386" cy="36423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96B423-0D07-52DC-FE61-A91FAB3CF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2" y="1138091"/>
            <a:ext cx="4290432" cy="54182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992B3AF-C420-9CFB-A409-C1CF711455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6" y="2901937"/>
            <a:ext cx="5625331" cy="2061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C2BB116-1666-4C1D-BCB6-CDBDFBA7B8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4" y="3334439"/>
            <a:ext cx="5477593" cy="1570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1DB9B61-9177-0DC4-E456-38CA1C750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5" y="1111492"/>
            <a:ext cx="5311600" cy="5608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272F9F-AF9C-4345-8C73-DBCEA2CE4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1" y="1366711"/>
            <a:ext cx="4320914" cy="51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41.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15" y="1522012"/>
            <a:ext cx="5948039" cy="15092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F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. </a:t>
            </a: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Task</a:t>
            </a:r>
            <a:r>
              <a:rPr lang="hr-HR" b="1" dirty="0"/>
              <a:t> E.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5842615" y="2515772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A0E66-938A-2CC8-D94E-C910D1B88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954" y="1339957"/>
            <a:ext cx="3899434" cy="501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03018-C88A-1A8B-9E07-BB42A01AC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6" y="2665520"/>
            <a:ext cx="5215089" cy="1782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91F6A-1155-5FA5-A73D-BE3DFCFAF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2" y="3031216"/>
            <a:ext cx="4844760" cy="1298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6AF12B-4D12-8D06-D132-C45E85B53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0" y="1385656"/>
            <a:ext cx="4933719" cy="4909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C13296D-BDCB-6278-CAF4-0A417B7D6EBA}"/>
              </a:ext>
            </a:extLst>
          </p:cNvPr>
          <p:cNvSpPr txBox="1">
            <a:spLocks/>
          </p:cNvSpPr>
          <p:nvPr/>
        </p:nvSpPr>
        <p:spPr>
          <a:xfrm>
            <a:off x="5870189" y="3228004"/>
            <a:ext cx="5948039" cy="1509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Match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LINKING WORDS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1 to </a:t>
            </a:r>
            <a:r>
              <a:rPr lang="hr-HR" b="1" dirty="0" err="1"/>
              <a:t>get</a:t>
            </a:r>
            <a:r>
              <a:rPr lang="hr-HR" b="1" dirty="0"/>
              <a:t> </a:t>
            </a:r>
            <a:r>
              <a:rPr lang="hr-HR" b="1" dirty="0" err="1"/>
              <a:t>definitions</a:t>
            </a:r>
            <a:r>
              <a:rPr lang="hr-HR" b="1" dirty="0"/>
              <a:t>. </a:t>
            </a:r>
            <a:endParaRPr lang="hr-HR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3BE59E2-DCAC-820C-9BE7-52BA464D11AE}"/>
              </a:ext>
            </a:extLst>
          </p:cNvPr>
          <p:cNvSpPr txBox="1">
            <a:spLocks/>
          </p:cNvSpPr>
          <p:nvPr/>
        </p:nvSpPr>
        <p:spPr>
          <a:xfrm>
            <a:off x="5842615" y="4115812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D4F57-638A-0376-214F-14CA8DFDD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46" y="2711219"/>
            <a:ext cx="3535986" cy="1966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065A8B-57DE-4ABE-1AE4-09B5119EF0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71" y="3726474"/>
            <a:ext cx="3345461" cy="923158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337EF9D-8395-681C-1BF9-ADAE5EE1A330}"/>
              </a:ext>
            </a:extLst>
          </p:cNvPr>
          <p:cNvSpPr txBox="1">
            <a:spLocks/>
          </p:cNvSpPr>
          <p:nvPr/>
        </p:nvSpPr>
        <p:spPr>
          <a:xfrm>
            <a:off x="5870189" y="4649632"/>
            <a:ext cx="6104847" cy="182218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*Dva dijela rečenice možemo povezati s VEZNICIMA (LINKING WORDS )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 </a:t>
            </a:r>
            <a:r>
              <a:rPr lang="hr-HR" sz="2400" dirty="0">
                <a:solidFill>
                  <a:srgbClr val="FF0000"/>
                </a:solidFill>
              </a:rPr>
              <a:t>AND </a:t>
            </a:r>
            <a:r>
              <a:rPr lang="hr-HR" sz="2400" dirty="0">
                <a:solidFill>
                  <a:schemeClr val="accent1"/>
                </a:solidFill>
              </a:rPr>
              <a:t>(I) – za dodavanje ideja,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 </a:t>
            </a:r>
            <a:r>
              <a:rPr lang="hr-HR" sz="2400" dirty="0">
                <a:solidFill>
                  <a:srgbClr val="FF0000"/>
                </a:solidFill>
              </a:rPr>
              <a:t>BUT</a:t>
            </a:r>
            <a:r>
              <a:rPr lang="hr-HR" sz="2400" dirty="0">
                <a:solidFill>
                  <a:schemeClr val="accent1"/>
                </a:solidFill>
              </a:rPr>
              <a:t> (ALI) – za izražavanje suprotnosti i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FF0000"/>
                </a:solidFill>
              </a:rPr>
              <a:t>BECAUSE</a:t>
            </a:r>
            <a:r>
              <a:rPr lang="hr-HR" sz="2400" dirty="0">
                <a:solidFill>
                  <a:schemeClr val="accent1"/>
                </a:solidFill>
              </a:rPr>
              <a:t> (JER, ZBOG, ZATO ŠTO) – za izražavanje uzroka. </a:t>
            </a:r>
          </a:p>
        </p:txBody>
      </p:sp>
    </p:spTree>
    <p:extLst>
      <p:ext uri="{BB962C8B-B14F-4D97-AF65-F5344CB8AC3E}">
        <p14:creationId xmlns:p14="http://schemas.microsoft.com/office/powerpoint/2010/main" val="242467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4" grpId="0"/>
      <p:bldP spid="24" grpId="0" build="p"/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41.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15" y="1522012"/>
            <a:ext cx="5948039" cy="15092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three</a:t>
            </a:r>
            <a:r>
              <a:rPr lang="hr-HR" b="1" dirty="0"/>
              <a:t> </a:t>
            </a:r>
            <a:r>
              <a:rPr lang="hr-HR" b="1" dirty="0" err="1"/>
              <a:t>linking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5842615" y="2515772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A0E66-938A-2CC8-D94E-C910D1B88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954" y="1339957"/>
            <a:ext cx="3899434" cy="501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6AF12B-4D12-8D06-D132-C45E85B53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6" y="1339957"/>
            <a:ext cx="4933719" cy="4909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A93BE-9526-CF31-A6A9-44F540B29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0" y="2600466"/>
            <a:ext cx="5400745" cy="2482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0D96BA-5EE5-87DE-3967-E8D6AC454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6" y="2847575"/>
            <a:ext cx="5333156" cy="219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57AFDA-81B5-DC32-B6F4-E4AB96C02C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19565" cy="685452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BDBB8-7454-7D87-938D-CEB54B69F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54" y="236522"/>
            <a:ext cx="5546325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help</a:t>
            </a:r>
            <a:r>
              <a:rPr lang="hr-HR" b="1" dirty="0"/>
              <a:t> Tara?</a:t>
            </a:r>
          </a:p>
          <a:p>
            <a:pPr marL="0" indent="0" algn="just"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1?</a:t>
            </a:r>
          </a:p>
          <a:p>
            <a:pPr marL="0" indent="0" algn="just">
              <a:buNone/>
            </a:pPr>
            <a:r>
              <a:rPr lang="hr-HR" b="1" dirty="0" err="1"/>
              <a:t>Sort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 (</a:t>
            </a:r>
            <a:r>
              <a:rPr lang="hr-HR" b="1" dirty="0" err="1"/>
              <a:t>page</a:t>
            </a:r>
            <a:r>
              <a:rPr lang="hr-HR" b="1" dirty="0"/>
              <a:t> 43) </a:t>
            </a:r>
            <a:r>
              <a:rPr lang="hr-HR" b="1" dirty="0" err="1"/>
              <a:t>into</a:t>
            </a:r>
            <a:r>
              <a:rPr lang="hr-HR" b="1" dirty="0"/>
              <a:t> </a:t>
            </a:r>
            <a:r>
              <a:rPr lang="hr-HR" b="1" dirty="0" err="1"/>
              <a:t>two</a:t>
            </a:r>
            <a:r>
              <a:rPr lang="hr-HR" b="1" dirty="0"/>
              <a:t> </a:t>
            </a:r>
            <a:r>
              <a:rPr lang="hr-HR" b="1" dirty="0" err="1"/>
              <a:t>columns</a:t>
            </a:r>
            <a:r>
              <a:rPr lang="hr-HR" b="1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081BC5-C675-F9F5-E7BD-ACC342B9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3" y="1089260"/>
            <a:ext cx="4374259" cy="494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F7B060-6C7A-0DCF-D420-FFE6C2EAF1A9}"/>
              </a:ext>
            </a:extLst>
          </p:cNvPr>
          <p:cNvSpPr txBox="1"/>
          <p:nvPr/>
        </p:nvSpPr>
        <p:spPr>
          <a:xfrm>
            <a:off x="6269854" y="2708124"/>
            <a:ext cx="491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304210-96E8-8010-0EA2-362BE40BF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5" y="3030604"/>
            <a:ext cx="4256973" cy="1417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CFF1CB-295B-0BB7-9A88-F70F900CBF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"/>
          <a:stretch/>
        </p:blipFill>
        <p:spPr>
          <a:xfrm>
            <a:off x="663195" y="4341909"/>
            <a:ext cx="4136332" cy="1570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0C6529-46CF-9D8F-6BB8-68D1CBBE6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4" y="1822746"/>
            <a:ext cx="5418290" cy="3962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70521B-E8AA-5AA5-FFE7-775BF94A5A30}"/>
              </a:ext>
            </a:extLst>
          </p:cNvPr>
          <p:cNvSpPr txBox="1"/>
          <p:nvPr/>
        </p:nvSpPr>
        <p:spPr>
          <a:xfrm>
            <a:off x="6269853" y="3453979"/>
            <a:ext cx="55463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 err="1"/>
              <a:t>Look</a:t>
            </a:r>
            <a:r>
              <a:rPr lang="hr-HR" sz="2600" b="1" dirty="0"/>
              <a:t> at </a:t>
            </a:r>
            <a:r>
              <a:rPr lang="hr-HR" sz="2600" b="1" dirty="0" err="1"/>
              <a:t>Tara’s</a:t>
            </a:r>
            <a:r>
              <a:rPr lang="hr-HR" sz="2600" b="1" dirty="0"/>
              <a:t> plan. </a:t>
            </a:r>
            <a:r>
              <a:rPr lang="hr-HR" sz="2600" b="1" dirty="0" err="1"/>
              <a:t>Her</a:t>
            </a:r>
            <a:r>
              <a:rPr lang="hr-HR" sz="2600" b="1" dirty="0"/>
              <a:t> </a:t>
            </a:r>
            <a:r>
              <a:rPr lang="hr-HR" sz="2600" b="1" dirty="0" err="1"/>
              <a:t>essay</a:t>
            </a:r>
            <a:r>
              <a:rPr lang="hr-HR" sz="2600" b="1" dirty="0"/>
              <a:t> </a:t>
            </a:r>
            <a:r>
              <a:rPr lang="hr-HR" sz="2600" b="1" dirty="0" err="1"/>
              <a:t>has</a:t>
            </a:r>
            <a:r>
              <a:rPr lang="hr-HR" sz="2600" b="1" dirty="0"/>
              <a:t> </a:t>
            </a:r>
            <a:r>
              <a:rPr lang="hr-HR" sz="2600" b="1" dirty="0" err="1"/>
              <a:t>four</a:t>
            </a:r>
            <a:r>
              <a:rPr lang="hr-HR" sz="2600" b="1" dirty="0"/>
              <a:t> </a:t>
            </a:r>
            <a:r>
              <a:rPr lang="hr-HR" sz="2600" b="1" dirty="0" err="1"/>
              <a:t>paragraphs</a:t>
            </a:r>
            <a:r>
              <a:rPr lang="hr-HR" sz="2600" b="1" dirty="0"/>
              <a:t> (</a:t>
            </a:r>
            <a:r>
              <a:rPr lang="hr-HR" sz="2600" b="1" dirty="0" err="1"/>
              <a:t>parts</a:t>
            </a:r>
            <a:r>
              <a:rPr lang="hr-HR" sz="2600" b="1" dirty="0"/>
              <a:t>). </a:t>
            </a:r>
          </a:p>
          <a:p>
            <a:r>
              <a:rPr lang="hr-HR" sz="2600" b="1" dirty="0" err="1"/>
              <a:t>Finish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middle</a:t>
            </a:r>
            <a:r>
              <a:rPr lang="hr-HR" sz="2600" b="1" dirty="0"/>
              <a:t> </a:t>
            </a:r>
            <a:r>
              <a:rPr lang="hr-HR" sz="2600" b="1" dirty="0" err="1"/>
              <a:t>part</a:t>
            </a:r>
            <a:r>
              <a:rPr lang="hr-HR" sz="2600" b="1" dirty="0"/>
              <a:t> </a:t>
            </a:r>
            <a:r>
              <a:rPr lang="hr-HR" sz="2600" b="1" dirty="0" err="1"/>
              <a:t>by</a:t>
            </a:r>
            <a:r>
              <a:rPr lang="hr-HR" sz="2600" b="1" dirty="0"/>
              <a:t> </a:t>
            </a:r>
            <a:r>
              <a:rPr lang="hr-HR" sz="2600" b="1" dirty="0" err="1"/>
              <a:t>using</a:t>
            </a:r>
            <a:r>
              <a:rPr lang="hr-HR" sz="2600" b="1" dirty="0"/>
              <a:t> </a:t>
            </a:r>
            <a:r>
              <a:rPr lang="hr-HR" sz="2600" b="1" dirty="0" err="1"/>
              <a:t>your</a:t>
            </a:r>
            <a:r>
              <a:rPr lang="hr-HR" sz="2600" b="1" dirty="0"/>
              <a:t> </a:t>
            </a:r>
            <a:r>
              <a:rPr lang="hr-HR" sz="2600" b="1" dirty="0" err="1"/>
              <a:t>own</a:t>
            </a:r>
            <a:r>
              <a:rPr lang="hr-HR" sz="2600" b="1" dirty="0"/>
              <a:t> </a:t>
            </a:r>
            <a:r>
              <a:rPr lang="hr-HR" sz="2600" b="1" dirty="0" err="1"/>
              <a:t>ideas</a:t>
            </a:r>
            <a:r>
              <a:rPr lang="hr-HR" sz="2600" b="1" dirty="0"/>
              <a:t> </a:t>
            </a:r>
            <a:r>
              <a:rPr lang="hr-HR" sz="2600" b="1" dirty="0" err="1"/>
              <a:t>or</a:t>
            </a:r>
            <a:r>
              <a:rPr lang="hr-HR" sz="2600" b="1" dirty="0"/>
              <a:t> </a:t>
            </a:r>
            <a:r>
              <a:rPr lang="hr-HR" sz="2600" b="1" dirty="0" err="1"/>
              <a:t>sentences</a:t>
            </a:r>
            <a:r>
              <a:rPr lang="hr-HR" sz="2600" b="1" dirty="0"/>
              <a:t> </a:t>
            </a:r>
            <a:r>
              <a:rPr lang="hr-HR" sz="2600" b="1" dirty="0" err="1"/>
              <a:t>from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C. </a:t>
            </a:r>
            <a:r>
              <a:rPr lang="hr-HR" sz="2600" b="1" dirty="0" err="1"/>
              <a:t>Choose</a:t>
            </a:r>
            <a:r>
              <a:rPr lang="hr-HR" sz="2600" b="1" dirty="0"/>
              <a:t> </a:t>
            </a:r>
            <a:r>
              <a:rPr lang="hr-HR" sz="2600" b="1" dirty="0" err="1"/>
              <a:t>conclusion</a:t>
            </a:r>
            <a:r>
              <a:rPr lang="hr-HR" sz="2600" b="1" dirty="0"/>
              <a:t> a) , b) </a:t>
            </a:r>
            <a:r>
              <a:rPr lang="hr-HR" sz="2600" b="1" dirty="0" err="1"/>
              <a:t>or</a:t>
            </a:r>
            <a:r>
              <a:rPr lang="hr-HR" sz="2600" b="1" dirty="0"/>
              <a:t> c) </a:t>
            </a:r>
            <a:r>
              <a:rPr lang="hr-HR" sz="2600" b="1" dirty="0" err="1"/>
              <a:t>or</a:t>
            </a:r>
            <a:r>
              <a:rPr lang="hr-HR" sz="2600" b="1" dirty="0"/>
              <a:t> </a:t>
            </a:r>
            <a:r>
              <a:rPr lang="hr-HR" sz="2600" b="1" dirty="0" err="1"/>
              <a:t>write</a:t>
            </a:r>
            <a:r>
              <a:rPr lang="hr-HR" sz="2600" b="1" dirty="0"/>
              <a:t> one on </a:t>
            </a:r>
            <a:r>
              <a:rPr lang="hr-HR" sz="2600" b="1" dirty="0" err="1"/>
              <a:t>you</a:t>
            </a:r>
            <a:r>
              <a:rPr lang="hr-HR" sz="2600" b="1" dirty="0"/>
              <a:t> </a:t>
            </a:r>
            <a:r>
              <a:rPr lang="hr-HR" sz="2600" b="1" dirty="0" err="1"/>
              <a:t>own</a:t>
            </a:r>
            <a:r>
              <a:rPr lang="hr-HR" sz="2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6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38.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4741" y="1175588"/>
            <a:ext cx="5351016" cy="20890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pairs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 </a:t>
            </a:r>
          </a:p>
          <a:p>
            <a:pPr marL="0" indent="0">
              <a:buNone/>
            </a:pP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free-time </a:t>
            </a:r>
            <a:r>
              <a:rPr lang="hr-HR" b="1" dirty="0" err="1"/>
              <a:t>activity</a:t>
            </a:r>
            <a:r>
              <a:rPr lang="hr-HR" b="1" dirty="0"/>
              <a:t> </a:t>
            </a:r>
            <a:r>
              <a:rPr lang="hr-HR" b="1" dirty="0" err="1"/>
              <a:t>under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pictures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09DFB85-8E44-5E94-F5BC-345FD051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954" y="1175588"/>
            <a:ext cx="3736078" cy="5343298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172200" y="3429000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3" y="1175588"/>
            <a:ext cx="4202740" cy="5292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C1F8B-B38E-3A3E-2856-868A22496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97" y="2138779"/>
            <a:ext cx="3848035" cy="298885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DF1AD-BBCF-490E-AB03-87EFE0040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0" y="1986015"/>
            <a:ext cx="4802526" cy="3671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E8C939B-DA4B-7209-69F5-1E84A8D68C95}"/>
              </a:ext>
            </a:extLst>
          </p:cNvPr>
          <p:cNvSpPr txBox="1">
            <a:spLocks/>
          </p:cNvSpPr>
          <p:nvPr/>
        </p:nvSpPr>
        <p:spPr>
          <a:xfrm>
            <a:off x="6252099" y="5127633"/>
            <a:ext cx="5181601" cy="1664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Play a game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knowledge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dirty="0">
                <a:hlinkClick r:id="rId7"/>
              </a:rPr>
              <a:t>https://wordwall.net/play/6452/780/650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01D3-52B8-3DD1-69BA-7377CF95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671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 err="1"/>
              <a:t>Translate</a:t>
            </a:r>
            <a:r>
              <a:rPr lang="hr-HR" sz="3600" b="1" dirty="0"/>
              <a:t> </a:t>
            </a:r>
            <a:r>
              <a:rPr lang="hr-HR" sz="3600" b="1" dirty="0" err="1"/>
              <a:t>the</a:t>
            </a:r>
            <a:r>
              <a:rPr lang="hr-HR" sz="3600" b="1" dirty="0"/>
              <a:t> </a:t>
            </a:r>
            <a:r>
              <a:rPr lang="hr-HR" sz="3600" b="1" dirty="0" err="1"/>
              <a:t>expressions</a:t>
            </a:r>
            <a:r>
              <a:rPr lang="hr-HR" sz="36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361-6FA3-4ADE-E1FE-B50070141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197" y="1690688"/>
            <a:ext cx="5968477" cy="48236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r-HR" b="1" dirty="0"/>
              <a:t>do sport – </a:t>
            </a:r>
            <a:r>
              <a:rPr lang="hr-HR" b="1" dirty="0">
                <a:solidFill>
                  <a:schemeClr val="accent1"/>
                </a:solidFill>
              </a:rPr>
              <a:t>baviti se sportom </a:t>
            </a:r>
          </a:p>
          <a:p>
            <a:pPr marL="0" indent="0">
              <a:buNone/>
            </a:pPr>
            <a:r>
              <a:rPr lang="hr-HR" b="1" dirty="0" err="1"/>
              <a:t>watch</a:t>
            </a:r>
            <a:r>
              <a:rPr lang="hr-HR" b="1" dirty="0"/>
              <a:t> TV – </a:t>
            </a:r>
            <a:r>
              <a:rPr lang="hr-HR" b="1" dirty="0">
                <a:solidFill>
                  <a:schemeClr val="accent1"/>
                </a:solidFill>
              </a:rPr>
              <a:t>gledati televiziju</a:t>
            </a:r>
          </a:p>
          <a:p>
            <a:pPr marL="0" indent="0">
              <a:buNone/>
            </a:pPr>
            <a:r>
              <a:rPr lang="hr-HR" b="1" dirty="0" err="1"/>
              <a:t>play</a:t>
            </a:r>
            <a:r>
              <a:rPr lang="hr-HR" b="1" dirty="0"/>
              <a:t> </a:t>
            </a:r>
            <a:r>
              <a:rPr lang="hr-HR" b="1" dirty="0" err="1"/>
              <a:t>computer</a:t>
            </a:r>
            <a:r>
              <a:rPr lang="hr-HR" b="1" dirty="0"/>
              <a:t> </a:t>
            </a:r>
            <a:r>
              <a:rPr lang="hr-HR" b="1" dirty="0" err="1"/>
              <a:t>games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igrati računalne igre</a:t>
            </a:r>
          </a:p>
          <a:p>
            <a:pPr marL="0" indent="0">
              <a:buNone/>
            </a:pPr>
            <a:r>
              <a:rPr lang="hr-HR" b="1" dirty="0" err="1"/>
              <a:t>go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cinema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ići u kino</a:t>
            </a:r>
          </a:p>
          <a:p>
            <a:pPr marL="0" indent="0">
              <a:buNone/>
            </a:pPr>
            <a:r>
              <a:rPr lang="hr-HR" b="1" dirty="0"/>
              <a:t>take </a:t>
            </a:r>
            <a:r>
              <a:rPr lang="hr-HR" b="1" dirty="0" err="1"/>
              <a:t>part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after-school</a:t>
            </a:r>
            <a:r>
              <a:rPr lang="hr-HR" b="1" dirty="0"/>
              <a:t> </a:t>
            </a:r>
            <a:r>
              <a:rPr lang="hr-HR" b="1" dirty="0" err="1"/>
              <a:t>activity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sudjelovati u izvannastavnim aktivnostima</a:t>
            </a:r>
          </a:p>
          <a:p>
            <a:pPr marL="0" indent="0">
              <a:buNone/>
            </a:pPr>
            <a:r>
              <a:rPr lang="hr-HR" b="1" dirty="0" err="1"/>
              <a:t>practise</a:t>
            </a:r>
            <a:r>
              <a:rPr lang="hr-HR" b="1" dirty="0"/>
              <a:t> </a:t>
            </a:r>
            <a:r>
              <a:rPr lang="hr-HR" b="1" dirty="0" err="1"/>
              <a:t>playing</a:t>
            </a:r>
            <a:r>
              <a:rPr lang="hr-HR" b="1" dirty="0"/>
              <a:t> </a:t>
            </a:r>
            <a:r>
              <a:rPr lang="hr-HR" b="1" dirty="0" err="1"/>
              <a:t>an</a:t>
            </a:r>
            <a:r>
              <a:rPr lang="hr-HR" b="1" dirty="0"/>
              <a:t> instrument – </a:t>
            </a:r>
            <a:r>
              <a:rPr lang="hr-HR" b="1" dirty="0">
                <a:solidFill>
                  <a:schemeClr val="accent1"/>
                </a:solidFill>
              </a:rPr>
              <a:t>vježbati sviranje instrumenta</a:t>
            </a:r>
          </a:p>
          <a:p>
            <a:pPr marL="0" indent="0">
              <a:buNone/>
            </a:pPr>
            <a:r>
              <a:rPr lang="hr-HR" b="1" dirty="0" err="1"/>
              <a:t>shoot</a:t>
            </a:r>
            <a:r>
              <a:rPr lang="hr-HR" b="1" dirty="0"/>
              <a:t> </a:t>
            </a:r>
            <a:r>
              <a:rPr lang="hr-HR" b="1" dirty="0" err="1"/>
              <a:t>films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snimati filmove</a:t>
            </a:r>
          </a:p>
          <a:p>
            <a:pPr marL="0" indent="0">
              <a:buNone/>
            </a:pPr>
            <a:r>
              <a:rPr lang="hr-HR" b="1" dirty="0" err="1"/>
              <a:t>ride</a:t>
            </a:r>
            <a:r>
              <a:rPr lang="hr-HR" b="1" dirty="0"/>
              <a:t> a bike – </a:t>
            </a:r>
            <a:r>
              <a:rPr lang="hr-HR" b="1" dirty="0">
                <a:solidFill>
                  <a:schemeClr val="accent1"/>
                </a:solidFill>
              </a:rPr>
              <a:t>voziti bicikl</a:t>
            </a:r>
          </a:p>
          <a:p>
            <a:pPr marL="0" indent="0">
              <a:buNone/>
            </a:pPr>
            <a:r>
              <a:rPr lang="hr-HR" b="1" dirty="0" err="1"/>
              <a:t>go</a:t>
            </a:r>
            <a:r>
              <a:rPr lang="hr-HR" b="1" dirty="0"/>
              <a:t> for a </a:t>
            </a:r>
            <a:r>
              <a:rPr lang="hr-HR" b="1" dirty="0" err="1"/>
              <a:t>walk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ići u šetnju</a:t>
            </a:r>
          </a:p>
          <a:p>
            <a:pPr marL="0" indent="0">
              <a:buNone/>
            </a:pPr>
            <a:r>
              <a:rPr lang="hr-HR" b="1" dirty="0" err="1"/>
              <a:t>surf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Net – </a:t>
            </a:r>
            <a:r>
              <a:rPr lang="hr-HR" b="1" dirty="0">
                <a:solidFill>
                  <a:schemeClr val="accent1"/>
                </a:solidFill>
              </a:rPr>
              <a:t>pretraživati na Internetu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8F34F6-969A-48FA-68E7-FE797B9D9B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89" y="1256247"/>
            <a:ext cx="3429297" cy="25071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98E07-734D-4F38-47CA-39D2E2536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05" y="4820153"/>
            <a:ext cx="2179278" cy="19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6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39.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773" y="399495"/>
            <a:ext cx="5948039" cy="29473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Write</a:t>
            </a:r>
            <a:r>
              <a:rPr lang="hr-HR" b="1" dirty="0"/>
              <a:t> 5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starting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HOW OFTEN DO YOU…?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ending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one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activities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</a:p>
          <a:p>
            <a:pPr marL="0" indent="0" algn="just">
              <a:buNone/>
            </a:pPr>
            <a:r>
              <a:rPr lang="hr-HR" b="1" dirty="0"/>
              <a:t> </a:t>
            </a: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. He/</a:t>
            </a:r>
            <a:r>
              <a:rPr lang="hr-HR" b="1" dirty="0" err="1"/>
              <a:t>She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</a:t>
            </a:r>
            <a:r>
              <a:rPr lang="hr-HR" b="1" dirty="0" err="1"/>
              <a:t>by</a:t>
            </a:r>
            <a:r>
              <a:rPr lang="hr-HR" b="1" dirty="0"/>
              <a:t> </a:t>
            </a:r>
            <a:r>
              <a:rPr lang="hr-HR" b="1" dirty="0" err="1"/>
              <a:t>using</a:t>
            </a:r>
            <a:r>
              <a:rPr lang="hr-HR" b="1" dirty="0"/>
              <a:t> some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expressions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speech</a:t>
            </a:r>
            <a:r>
              <a:rPr lang="hr-HR" b="1" dirty="0"/>
              <a:t> </a:t>
            </a:r>
            <a:r>
              <a:rPr lang="hr-HR" b="1" dirty="0" err="1"/>
              <a:t>bubble</a:t>
            </a:r>
            <a:r>
              <a:rPr lang="hr-HR" b="1" dirty="0"/>
              <a:t>. 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09DFB85-8E44-5E94-F5BC-345FD051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954" y="1219075"/>
            <a:ext cx="3736078" cy="5256324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5894773" y="3302763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6A800-0584-6EE4-3E73-14858F7FC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4" y="1588955"/>
            <a:ext cx="5519157" cy="3831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402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B6ED76-7CD1-2A0C-7466-89935DDA9E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1025" cy="6858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6B174-230F-4388-8E6F-B8384DD48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142" y="136541"/>
            <a:ext cx="6076794" cy="1290437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 </a:t>
            </a:r>
            <a:r>
              <a:rPr lang="hr-HR" b="1" dirty="0" err="1"/>
              <a:t>Match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boxes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free time </a:t>
            </a:r>
            <a:r>
              <a:rPr lang="hr-HR" b="1" dirty="0" err="1"/>
              <a:t>activities</a:t>
            </a:r>
            <a:r>
              <a:rPr lang="hr-HR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020E4-61CB-7D08-86DD-0CAC3B355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194" y="1064474"/>
            <a:ext cx="3561396" cy="52546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AA6105D-6D26-C437-0F4C-C0679D80AB20}"/>
              </a:ext>
            </a:extLst>
          </p:cNvPr>
          <p:cNvSpPr txBox="1">
            <a:spLocks/>
          </p:cNvSpPr>
          <p:nvPr/>
        </p:nvSpPr>
        <p:spPr>
          <a:xfrm>
            <a:off x="5902142" y="1451812"/>
            <a:ext cx="2590061" cy="57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FFFBC-3956-CFA6-4B3F-304A7C7A6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8" y="1660124"/>
            <a:ext cx="3399388" cy="4587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2AA4C-BE55-89E9-49C0-C98F61A84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" y="343192"/>
            <a:ext cx="3197845" cy="6514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28B4395-529E-64DF-8345-C3E1C8B3BDF0}"/>
              </a:ext>
            </a:extLst>
          </p:cNvPr>
          <p:cNvSpPr txBox="1">
            <a:spLocks/>
          </p:cNvSpPr>
          <p:nvPr/>
        </p:nvSpPr>
        <p:spPr>
          <a:xfrm>
            <a:off x="5766017" y="2021774"/>
            <a:ext cx="6349043" cy="1290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B. </a:t>
            </a:r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activities</a:t>
            </a:r>
            <a:r>
              <a:rPr lang="hr-HR" b="1" dirty="0"/>
              <a:t> do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children</a:t>
            </a:r>
            <a:r>
              <a:rPr lang="hr-HR" b="1" dirty="0"/>
              <a:t> talk </a:t>
            </a:r>
            <a:r>
              <a:rPr lang="hr-HR" b="1" dirty="0" err="1"/>
              <a:t>about</a:t>
            </a:r>
            <a:r>
              <a:rPr lang="hr-HR" b="1" dirty="0"/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E486D-75C7-DD66-2B0E-920CE7549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15" y="2911609"/>
            <a:ext cx="4092962" cy="3906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15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B6ED76-7CD1-2A0C-7466-89935DDA9E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357218" cy="6858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6B174-230F-4388-8E6F-B8384DD48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142" y="136541"/>
            <a:ext cx="6076794" cy="1290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.  </a:t>
            </a:r>
          </a:p>
          <a:p>
            <a:pPr marL="0" indent="0">
              <a:buNone/>
            </a:pPr>
            <a:r>
              <a:rPr lang="hr-HR" b="1" dirty="0" err="1"/>
              <a:t>Match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beginnings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endings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.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AA6105D-6D26-C437-0F4C-C0679D80AB20}"/>
              </a:ext>
            </a:extLst>
          </p:cNvPr>
          <p:cNvSpPr txBox="1">
            <a:spLocks/>
          </p:cNvSpPr>
          <p:nvPr/>
        </p:nvSpPr>
        <p:spPr>
          <a:xfrm>
            <a:off x="5902142" y="1451812"/>
            <a:ext cx="2590061" cy="57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E9D91-FCCB-D989-BDF6-281478D1E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399"/>
            <a:ext cx="6635501" cy="19392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4D01F4-2988-DA15-5E81-36ED40E50303}"/>
              </a:ext>
            </a:extLst>
          </p:cNvPr>
          <p:cNvSpPr txBox="1"/>
          <p:nvPr/>
        </p:nvSpPr>
        <p:spPr>
          <a:xfrm>
            <a:off x="6096000" y="2472011"/>
            <a:ext cx="22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FB702-5440-0094-7560-7BD3CF3F8AEF}"/>
              </a:ext>
            </a:extLst>
          </p:cNvPr>
          <p:cNvSpPr txBox="1"/>
          <p:nvPr/>
        </p:nvSpPr>
        <p:spPr>
          <a:xfrm>
            <a:off x="5489833" y="2841343"/>
            <a:ext cx="27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64818-60E6-FADA-40D9-F4C246F210A6}"/>
              </a:ext>
            </a:extLst>
          </p:cNvPr>
          <p:cNvSpPr txBox="1"/>
          <p:nvPr/>
        </p:nvSpPr>
        <p:spPr>
          <a:xfrm>
            <a:off x="4977353" y="3091799"/>
            <a:ext cx="27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0BFD94-B95B-D4BE-4BCC-5B515BDC82CB}"/>
              </a:ext>
            </a:extLst>
          </p:cNvPr>
          <p:cNvSpPr txBox="1"/>
          <p:nvPr/>
        </p:nvSpPr>
        <p:spPr>
          <a:xfrm>
            <a:off x="4526132" y="3429000"/>
            <a:ext cx="22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92AD47-A981-4A81-F23A-61A390AD96F6}"/>
              </a:ext>
            </a:extLst>
          </p:cNvPr>
          <p:cNvSpPr txBox="1"/>
          <p:nvPr/>
        </p:nvSpPr>
        <p:spPr>
          <a:xfrm>
            <a:off x="5647895" y="3734119"/>
            <a:ext cx="22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76885-8820-31E5-9BD5-979DDE4B2D11}"/>
              </a:ext>
            </a:extLst>
          </p:cNvPr>
          <p:cNvSpPr txBox="1"/>
          <p:nvPr/>
        </p:nvSpPr>
        <p:spPr>
          <a:xfrm>
            <a:off x="5873257" y="4027789"/>
            <a:ext cx="22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282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DCA65C-F4B1-A8A0-E646-59B2EED412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190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0C1C2-1639-38D6-8E67-9641ABECB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56" y="186433"/>
            <a:ext cx="6209066" cy="302728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favourite</a:t>
            </a:r>
            <a:r>
              <a:rPr lang="hr-HR" b="1" dirty="0"/>
              <a:t> free time </a:t>
            </a:r>
            <a:r>
              <a:rPr lang="hr-HR" b="1" dirty="0" err="1"/>
              <a:t>activity</a:t>
            </a:r>
            <a:r>
              <a:rPr lang="hr-HR" b="1" dirty="0"/>
              <a:t>? </a:t>
            </a:r>
          </a:p>
          <a:p>
            <a:pPr marL="0" indent="0" algn="just">
              <a:buNone/>
            </a:pPr>
            <a:r>
              <a:rPr lang="hr-HR" b="1" dirty="0" err="1"/>
              <a:t>Tell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 to </a:t>
            </a:r>
            <a:r>
              <a:rPr lang="hr-HR" b="1" dirty="0" err="1"/>
              <a:t>your</a:t>
            </a:r>
            <a:r>
              <a:rPr lang="hr-HR" b="1" dirty="0"/>
              <a:t> partner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try</a:t>
            </a:r>
            <a:r>
              <a:rPr lang="hr-HR" b="1" dirty="0"/>
              <a:t> to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partner’s</a:t>
            </a:r>
            <a:r>
              <a:rPr lang="hr-HR" b="1" dirty="0"/>
              <a:t> </a:t>
            </a:r>
            <a:r>
              <a:rPr lang="hr-HR" b="1" dirty="0" err="1"/>
              <a:t>favourite</a:t>
            </a:r>
            <a:r>
              <a:rPr lang="hr-HR" b="1" dirty="0"/>
              <a:t> </a:t>
            </a:r>
            <a:r>
              <a:rPr lang="hr-HR" b="1" dirty="0" err="1"/>
              <a:t>activity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. </a:t>
            </a:r>
            <a:r>
              <a:rPr lang="hr-HR" b="1" dirty="0" err="1"/>
              <a:t>Choose</a:t>
            </a:r>
            <a:r>
              <a:rPr lang="hr-HR" b="1" dirty="0"/>
              <a:t> </a:t>
            </a:r>
            <a:r>
              <a:rPr lang="hr-HR" b="1" dirty="0" err="1"/>
              <a:t>two</a:t>
            </a:r>
            <a:r>
              <a:rPr lang="hr-HR" b="1" dirty="0"/>
              <a:t> </a:t>
            </a:r>
            <a:r>
              <a:rPr lang="hr-HR" b="1" dirty="0" err="1"/>
              <a:t>groups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 </a:t>
            </a:r>
            <a:r>
              <a:rPr lang="hr-HR" b="1" dirty="0" err="1"/>
              <a:t>and</a:t>
            </a:r>
            <a:r>
              <a:rPr lang="hr-HR" b="1" dirty="0"/>
              <a:t> note </a:t>
            </a:r>
            <a:r>
              <a:rPr lang="hr-HR" b="1" dirty="0" err="1"/>
              <a:t>down</a:t>
            </a:r>
            <a:r>
              <a:rPr lang="hr-HR" b="1" dirty="0"/>
              <a:t> </a:t>
            </a:r>
            <a:r>
              <a:rPr lang="hr-HR" b="1" dirty="0" err="1"/>
              <a:t>their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. </a:t>
            </a:r>
          </a:p>
          <a:p>
            <a:pPr marL="0" indent="0" algn="just">
              <a:buNone/>
            </a:pPr>
            <a:r>
              <a:rPr lang="hr-HR" b="1" dirty="0" err="1"/>
              <a:t>Report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5901BC-BA25-9E50-03DE-77497211A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5" y="1002833"/>
            <a:ext cx="4726039" cy="5100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D2D59F-B78B-21BD-8763-7C0E67868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8268" y="248575"/>
            <a:ext cx="8117220" cy="263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1552D10-8620-BC29-EF16-671D3CA128B2}"/>
              </a:ext>
            </a:extLst>
          </p:cNvPr>
          <p:cNvSpPr txBox="1">
            <a:spLocks/>
          </p:cNvSpPr>
          <p:nvPr/>
        </p:nvSpPr>
        <p:spPr>
          <a:xfrm>
            <a:off x="5541850" y="3213716"/>
            <a:ext cx="6336472" cy="352443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LANGUAGE FOCUS – YES/NO QUESTIONS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FORM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 err="1"/>
              <a:t>We</a:t>
            </a:r>
            <a:r>
              <a:rPr lang="hr-HR" sz="2400" dirty="0"/>
              <a:t> </a:t>
            </a:r>
            <a:r>
              <a:rPr lang="hr-HR" sz="2400" dirty="0" err="1"/>
              <a:t>form</a:t>
            </a:r>
            <a:r>
              <a:rPr lang="hr-HR" sz="2400" dirty="0"/>
              <a:t> </a:t>
            </a:r>
            <a:r>
              <a:rPr lang="hr-HR" sz="2400" b="1" dirty="0" err="1"/>
              <a:t>Yes</a:t>
            </a:r>
            <a:r>
              <a:rPr lang="hr-HR" sz="2400" b="1" dirty="0"/>
              <a:t>/No </a:t>
            </a:r>
            <a:r>
              <a:rPr lang="hr-HR" sz="2400" b="1" dirty="0" err="1"/>
              <a:t>questions</a:t>
            </a:r>
            <a:r>
              <a:rPr lang="hr-HR" sz="2400" b="1" dirty="0"/>
              <a:t> </a:t>
            </a:r>
            <a:r>
              <a:rPr lang="hr-HR" sz="2400" dirty="0" err="1"/>
              <a:t>with</a:t>
            </a:r>
            <a:r>
              <a:rPr lang="hr-HR" sz="2400" dirty="0"/>
              <a:t> </a:t>
            </a:r>
            <a:r>
              <a:rPr lang="hr-HR" sz="2400" dirty="0" err="1"/>
              <a:t>an</a:t>
            </a:r>
            <a:r>
              <a:rPr lang="hr-HR" sz="2400" dirty="0"/>
              <a:t> </a:t>
            </a:r>
            <a:r>
              <a:rPr lang="hr-HR" sz="2400" dirty="0" err="1"/>
              <a:t>auxiliary</a:t>
            </a:r>
            <a:r>
              <a:rPr lang="hr-HR" sz="2400" dirty="0"/>
              <a:t> </a:t>
            </a:r>
            <a:r>
              <a:rPr lang="hr-HR" sz="2400" dirty="0" err="1"/>
              <a:t>verb</a:t>
            </a:r>
            <a:r>
              <a:rPr lang="hr-HR" sz="2400" dirty="0"/>
              <a:t> </a:t>
            </a:r>
            <a:r>
              <a:rPr lang="hr-HR" sz="2400" b="1" dirty="0">
                <a:solidFill>
                  <a:srgbClr val="FF0000"/>
                </a:solidFill>
              </a:rPr>
              <a:t>DO</a:t>
            </a:r>
            <a:r>
              <a:rPr lang="hr-HR" sz="2400" dirty="0"/>
              <a:t> at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beginning</a:t>
            </a:r>
            <a:r>
              <a:rPr lang="hr-HR" sz="2400" dirty="0"/>
              <a:t>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sentence.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b="1" dirty="0">
                <a:solidFill>
                  <a:srgbClr val="FF0000"/>
                </a:solidFill>
              </a:rPr>
              <a:t>                   </a:t>
            </a:r>
            <a:r>
              <a:rPr lang="hr-HR" b="1" dirty="0">
                <a:solidFill>
                  <a:srgbClr val="FF0000"/>
                </a:solidFill>
              </a:rPr>
              <a:t>Do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like</a:t>
            </a:r>
            <a:r>
              <a:rPr lang="hr-HR" b="1" dirty="0"/>
              <a:t> </a:t>
            </a:r>
            <a:r>
              <a:rPr lang="hr-HR" b="1" dirty="0" err="1"/>
              <a:t>summer</a:t>
            </a:r>
            <a:r>
              <a:rPr lang="hr-HR" b="1" dirty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>
                <a:solidFill>
                  <a:schemeClr val="accent1"/>
                </a:solidFill>
              </a:rPr>
              <a:t>Kratka pitanja (da/ne) tvorimo tako da na početak rečenice stavimo pomoćni glagol </a:t>
            </a:r>
            <a:r>
              <a:rPr lang="hr-HR" sz="2400" dirty="0">
                <a:solidFill>
                  <a:srgbClr val="FF0000"/>
                </a:solidFill>
              </a:rPr>
              <a:t>DO</a:t>
            </a:r>
            <a:r>
              <a:rPr lang="hr-HR" sz="2400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998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DCA65C-F4B1-A8A0-E646-59B2EED412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1905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D2D59F-B78B-21BD-8763-7C0E67868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1497" y="248575"/>
            <a:ext cx="8117220" cy="263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1552D10-8620-BC29-EF16-671D3CA128B2}"/>
              </a:ext>
            </a:extLst>
          </p:cNvPr>
          <p:cNvSpPr txBox="1">
            <a:spLocks/>
          </p:cNvSpPr>
          <p:nvPr/>
        </p:nvSpPr>
        <p:spPr>
          <a:xfrm>
            <a:off x="5473760" y="3244442"/>
            <a:ext cx="6478515" cy="285639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LANGUAGE FOCUS – YES/NO QUESTIONS</a:t>
            </a:r>
          </a:p>
          <a:p>
            <a:pPr marL="0" indent="0">
              <a:buNone/>
            </a:pPr>
            <a:r>
              <a:rPr lang="en-GB" b="1" dirty="0"/>
              <a:t>FORM</a:t>
            </a:r>
            <a:endParaRPr lang="hr-HR" dirty="0"/>
          </a:p>
          <a:p>
            <a:pPr marL="0" indent="0">
              <a:buNone/>
            </a:pPr>
            <a:r>
              <a:rPr lang="hr-HR" sz="2400" dirty="0" err="1">
                <a:solidFill>
                  <a:srgbClr val="00B050"/>
                </a:solidFill>
              </a:rPr>
              <a:t>Subject</a:t>
            </a:r>
            <a:r>
              <a:rPr lang="hr-HR" sz="2400" dirty="0">
                <a:solidFill>
                  <a:srgbClr val="00B050"/>
                </a:solidFill>
              </a:rPr>
              <a:t> </a:t>
            </a: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second</a:t>
            </a:r>
            <a:r>
              <a:rPr lang="hr-HR" sz="2400" dirty="0"/>
              <a:t> place (I, YOU, WE, THEY)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after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subject</a:t>
            </a:r>
            <a:r>
              <a:rPr lang="hr-HR" sz="2400" dirty="0"/>
              <a:t> </a:t>
            </a:r>
            <a:r>
              <a:rPr lang="hr-HR" sz="2400" dirty="0" err="1"/>
              <a:t>comes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>
                <a:solidFill>
                  <a:schemeClr val="accent2"/>
                </a:solidFill>
              </a:rPr>
              <a:t>verb</a:t>
            </a:r>
            <a:r>
              <a:rPr lang="hr-HR" sz="2400" dirty="0"/>
              <a:t> </a:t>
            </a:r>
            <a:r>
              <a:rPr lang="hr-HR" sz="2400" dirty="0" err="1"/>
              <a:t>without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–s </a:t>
            </a:r>
            <a:r>
              <a:rPr lang="hr-HR" sz="2400" dirty="0" err="1"/>
              <a:t>or</a:t>
            </a:r>
            <a:r>
              <a:rPr lang="hr-HR" sz="2400" dirty="0"/>
              <a:t> -</a:t>
            </a:r>
            <a:r>
              <a:rPr lang="hr-HR" sz="2400" dirty="0" err="1"/>
              <a:t>es</a:t>
            </a:r>
            <a:r>
              <a:rPr lang="hr-HR" sz="2400" dirty="0"/>
              <a:t>.</a:t>
            </a:r>
          </a:p>
          <a:p>
            <a:pPr marL="0" indent="0">
              <a:buNone/>
            </a:pPr>
            <a:r>
              <a:rPr lang="hr-HR" sz="2400" dirty="0"/>
              <a:t>                  </a:t>
            </a:r>
            <a:r>
              <a:rPr lang="hr-HR" sz="3000" dirty="0">
                <a:solidFill>
                  <a:srgbClr val="FF0000"/>
                </a:solidFill>
              </a:rPr>
              <a:t>Do</a:t>
            </a:r>
            <a:r>
              <a:rPr lang="hr-HR" sz="3000" dirty="0"/>
              <a:t> </a:t>
            </a:r>
            <a:r>
              <a:rPr lang="hr-HR" sz="3000" dirty="0" err="1">
                <a:solidFill>
                  <a:srgbClr val="00B050"/>
                </a:solidFill>
              </a:rPr>
              <a:t>you</a:t>
            </a:r>
            <a:r>
              <a:rPr lang="hr-HR" sz="3000" dirty="0"/>
              <a:t> </a:t>
            </a:r>
            <a:r>
              <a:rPr lang="hr-HR" sz="3000" dirty="0" err="1">
                <a:solidFill>
                  <a:schemeClr val="accent2"/>
                </a:solidFill>
              </a:rPr>
              <a:t>like</a:t>
            </a:r>
            <a:r>
              <a:rPr lang="hr-HR" sz="3000" dirty="0"/>
              <a:t> </a:t>
            </a:r>
            <a:r>
              <a:rPr lang="hr-HR" sz="3000" dirty="0" err="1"/>
              <a:t>summer</a:t>
            </a:r>
            <a:r>
              <a:rPr lang="hr-HR" sz="3000" dirty="0"/>
              <a:t>?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>
                <a:solidFill>
                  <a:srgbClr val="00B050"/>
                </a:solidFill>
              </a:rPr>
              <a:t>Subjekt </a:t>
            </a:r>
            <a:r>
              <a:rPr lang="hr-HR" sz="2400" dirty="0">
                <a:solidFill>
                  <a:schemeClr val="accent1"/>
                </a:solidFill>
              </a:rPr>
              <a:t>(I, YOU,  WE, THEY) se nalazi je na drugome mjestu upitne rečenice. </a:t>
            </a:r>
            <a:r>
              <a:rPr lang="hr-HR" sz="2400" dirty="0">
                <a:solidFill>
                  <a:schemeClr val="accent2"/>
                </a:solidFill>
              </a:rPr>
              <a:t>Glagol</a:t>
            </a:r>
            <a:r>
              <a:rPr lang="hr-HR" sz="2400" dirty="0">
                <a:solidFill>
                  <a:schemeClr val="accent1"/>
                </a:solidFill>
              </a:rPr>
              <a:t>  koji dolazi nakon subjekta nema nastavak – s ili –</a:t>
            </a:r>
            <a:r>
              <a:rPr lang="hr-HR" sz="2400" dirty="0" err="1">
                <a:solidFill>
                  <a:schemeClr val="accent1"/>
                </a:solidFill>
              </a:rPr>
              <a:t>es</a:t>
            </a:r>
            <a:r>
              <a:rPr lang="hr-HR" sz="240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365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DCA65C-F4B1-A8A0-E646-59B2EED412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1905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D2D59F-B78B-21BD-8763-7C0E67868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1497" y="124288"/>
            <a:ext cx="8117220" cy="263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1552D10-8620-BC29-EF16-671D3CA128B2}"/>
              </a:ext>
            </a:extLst>
          </p:cNvPr>
          <p:cNvSpPr txBox="1">
            <a:spLocks/>
          </p:cNvSpPr>
          <p:nvPr/>
        </p:nvSpPr>
        <p:spPr>
          <a:xfrm>
            <a:off x="5417562" y="2938509"/>
            <a:ext cx="6336472" cy="282309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b="1" dirty="0">
                <a:highlight>
                  <a:srgbClr val="FFFF00"/>
                </a:highlight>
              </a:rPr>
              <a:t>Wh-</a:t>
            </a:r>
            <a:r>
              <a:rPr lang="hr-HR" sz="2400" b="1" dirty="0" err="1">
                <a:highlight>
                  <a:srgbClr val="FFFF00"/>
                </a:highlight>
              </a:rPr>
              <a:t>questions</a:t>
            </a:r>
            <a:r>
              <a:rPr lang="hr-HR" sz="2400" dirty="0">
                <a:highlight>
                  <a:srgbClr val="FFFF00"/>
                </a:highlight>
              </a:rPr>
              <a:t> FORM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b="1" dirty="0" err="1"/>
              <a:t>question</a:t>
            </a:r>
            <a:r>
              <a:rPr lang="hr-HR" sz="2400" b="1" dirty="0"/>
              <a:t> </a:t>
            </a:r>
            <a:r>
              <a:rPr lang="hr-HR" sz="2400" b="1" dirty="0" err="1"/>
              <a:t>words</a:t>
            </a:r>
            <a:r>
              <a:rPr lang="hr-HR" sz="2400" b="1" dirty="0"/>
              <a:t> </a:t>
            </a:r>
            <a:r>
              <a:rPr lang="hr-HR" sz="2400" dirty="0"/>
              <a:t>(</a:t>
            </a:r>
            <a:r>
              <a:rPr lang="hr-HR" sz="2400" b="1" dirty="0" err="1">
                <a:solidFill>
                  <a:srgbClr val="FF0000"/>
                </a:solidFill>
              </a:rPr>
              <a:t>what</a:t>
            </a:r>
            <a:r>
              <a:rPr lang="hr-HR" sz="2400" b="1" dirty="0">
                <a:solidFill>
                  <a:srgbClr val="FF0000"/>
                </a:solidFill>
              </a:rPr>
              <a:t>, </a:t>
            </a:r>
            <a:r>
              <a:rPr lang="hr-HR" sz="2400" b="1" dirty="0" err="1">
                <a:solidFill>
                  <a:srgbClr val="FF0000"/>
                </a:solidFill>
              </a:rPr>
              <a:t>where</a:t>
            </a:r>
            <a:r>
              <a:rPr lang="hr-HR" sz="2400" b="1" dirty="0">
                <a:solidFill>
                  <a:srgbClr val="FF0000"/>
                </a:solidFill>
              </a:rPr>
              <a:t>, </a:t>
            </a:r>
            <a:r>
              <a:rPr lang="hr-HR" sz="2400" b="1" dirty="0" err="1">
                <a:solidFill>
                  <a:srgbClr val="FF0000"/>
                </a:solidFill>
              </a:rPr>
              <a:t>who</a:t>
            </a:r>
            <a:r>
              <a:rPr lang="hr-HR" sz="2400" dirty="0"/>
              <a:t>…) + </a:t>
            </a:r>
            <a:r>
              <a:rPr lang="hr-HR" sz="2400" b="1" dirty="0" err="1"/>
              <a:t>auxiliary</a:t>
            </a:r>
            <a:r>
              <a:rPr lang="hr-HR" sz="2400" b="1" dirty="0"/>
              <a:t> </a:t>
            </a:r>
            <a:r>
              <a:rPr lang="hr-HR" sz="2400" b="1" dirty="0" err="1"/>
              <a:t>verb</a:t>
            </a:r>
            <a:r>
              <a:rPr lang="hr-HR" sz="2400" b="1" dirty="0"/>
              <a:t>  </a:t>
            </a:r>
            <a:r>
              <a:rPr lang="hr-HR" sz="2400" b="1" dirty="0">
                <a:solidFill>
                  <a:srgbClr val="7030A0"/>
                </a:solidFill>
              </a:rPr>
              <a:t>DO</a:t>
            </a:r>
            <a:r>
              <a:rPr lang="hr-HR" sz="2400" dirty="0"/>
              <a:t> + </a:t>
            </a:r>
            <a:r>
              <a:rPr lang="hr-HR" sz="2400" b="1" dirty="0">
                <a:solidFill>
                  <a:srgbClr val="00B050"/>
                </a:solidFill>
              </a:rPr>
              <a:t>SUBJECT</a:t>
            </a:r>
            <a:r>
              <a:rPr lang="hr-HR" sz="2400" dirty="0"/>
              <a:t> (I, YOU, WE, THEY) + </a:t>
            </a:r>
            <a:r>
              <a:rPr lang="hr-HR" sz="2400" dirty="0">
                <a:solidFill>
                  <a:schemeClr val="accent2"/>
                </a:solidFill>
              </a:rPr>
              <a:t>VERB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3000" b="1" dirty="0">
                <a:solidFill>
                  <a:srgbClr val="FF0000"/>
                </a:solidFill>
              </a:rPr>
              <a:t>                   </a:t>
            </a:r>
            <a:r>
              <a:rPr lang="hr-HR" sz="3000" b="1" dirty="0" err="1">
                <a:solidFill>
                  <a:srgbClr val="FF0000"/>
                </a:solidFill>
              </a:rPr>
              <a:t>What</a:t>
            </a:r>
            <a:r>
              <a:rPr lang="hr-HR" sz="3000" b="1" dirty="0"/>
              <a:t> </a:t>
            </a:r>
            <a:r>
              <a:rPr lang="hr-HR" sz="3000" b="1" dirty="0">
                <a:solidFill>
                  <a:srgbClr val="7030A0"/>
                </a:solidFill>
              </a:rPr>
              <a:t>do</a:t>
            </a:r>
            <a:r>
              <a:rPr lang="hr-HR" sz="3000" b="1" dirty="0"/>
              <a:t> </a:t>
            </a:r>
            <a:r>
              <a:rPr lang="hr-HR" sz="3000" b="1" dirty="0" err="1">
                <a:solidFill>
                  <a:srgbClr val="00B050"/>
                </a:solidFill>
              </a:rPr>
              <a:t>you</a:t>
            </a:r>
            <a:r>
              <a:rPr lang="hr-HR" sz="3000" b="1" dirty="0"/>
              <a:t> </a:t>
            </a:r>
            <a:r>
              <a:rPr lang="hr-HR" sz="3000" b="1" dirty="0" err="1">
                <a:solidFill>
                  <a:schemeClr val="accent2"/>
                </a:solidFill>
              </a:rPr>
              <a:t>play</a:t>
            </a:r>
            <a:r>
              <a:rPr lang="hr-HR" sz="3000" dirty="0"/>
              <a:t>?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b="1" dirty="0">
                <a:solidFill>
                  <a:schemeClr val="accent1"/>
                </a:solidFill>
              </a:rPr>
              <a:t>Wh-</a:t>
            </a:r>
            <a:r>
              <a:rPr lang="hr-HR" sz="2400" dirty="0">
                <a:solidFill>
                  <a:schemeClr val="accent1"/>
                </a:solidFill>
              </a:rPr>
              <a:t>pitanja tvorimo na način da na početak stavljamo upitnu riječ (</a:t>
            </a:r>
            <a:r>
              <a:rPr lang="hr-HR" sz="2400" dirty="0" err="1">
                <a:solidFill>
                  <a:srgbClr val="FF0000"/>
                </a:solidFill>
              </a:rPr>
              <a:t>what</a:t>
            </a:r>
            <a:r>
              <a:rPr lang="hr-HR" sz="2400" dirty="0">
                <a:solidFill>
                  <a:srgbClr val="FF0000"/>
                </a:solidFill>
              </a:rPr>
              <a:t>, </a:t>
            </a:r>
            <a:r>
              <a:rPr lang="hr-HR" sz="2400" dirty="0" err="1">
                <a:solidFill>
                  <a:srgbClr val="FF0000"/>
                </a:solidFill>
              </a:rPr>
              <a:t>where</a:t>
            </a:r>
            <a:r>
              <a:rPr lang="hr-HR" sz="2400" dirty="0">
                <a:solidFill>
                  <a:srgbClr val="FF0000"/>
                </a:solidFill>
              </a:rPr>
              <a:t>, </a:t>
            </a:r>
            <a:r>
              <a:rPr lang="hr-HR" sz="2400" dirty="0" err="1">
                <a:solidFill>
                  <a:srgbClr val="FF0000"/>
                </a:solidFill>
              </a:rPr>
              <a:t>who</a:t>
            </a:r>
            <a:r>
              <a:rPr lang="hr-HR" sz="2400" dirty="0">
                <a:solidFill>
                  <a:schemeClr val="accent1"/>
                </a:solidFill>
              </a:rPr>
              <a:t>…), a zatim dodajemo pomoćni glagol </a:t>
            </a:r>
            <a:r>
              <a:rPr lang="hr-HR" sz="2400" dirty="0">
                <a:solidFill>
                  <a:srgbClr val="7030A0"/>
                </a:solidFill>
              </a:rPr>
              <a:t>DO</a:t>
            </a:r>
            <a:r>
              <a:rPr lang="hr-HR" sz="2400" dirty="0">
                <a:solidFill>
                  <a:schemeClr val="accent1"/>
                </a:solidFill>
              </a:rPr>
              <a:t>, </a:t>
            </a:r>
            <a:r>
              <a:rPr lang="hr-HR" sz="2400" dirty="0">
                <a:solidFill>
                  <a:srgbClr val="00B050"/>
                </a:solidFill>
              </a:rPr>
              <a:t>subjekt</a:t>
            </a:r>
            <a:r>
              <a:rPr lang="hr-HR" sz="2400" dirty="0">
                <a:solidFill>
                  <a:schemeClr val="accent1"/>
                </a:solidFill>
              </a:rPr>
              <a:t> i </a:t>
            </a:r>
            <a:r>
              <a:rPr lang="hr-HR" sz="2400" dirty="0">
                <a:solidFill>
                  <a:schemeClr val="accent2"/>
                </a:solidFill>
              </a:rPr>
              <a:t>glagol</a:t>
            </a:r>
            <a:r>
              <a:rPr lang="hr-HR" sz="2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C0053-ABDF-4720-1266-737921B272CC}"/>
              </a:ext>
            </a:extLst>
          </p:cNvPr>
          <p:cNvSpPr txBox="1"/>
          <p:nvPr/>
        </p:nvSpPr>
        <p:spPr>
          <a:xfrm>
            <a:off x="5417562" y="5761608"/>
            <a:ext cx="624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How </a:t>
            </a:r>
            <a:r>
              <a:rPr lang="hr-HR" sz="2800" b="1" dirty="0" err="1"/>
              <a:t>many</a:t>
            </a:r>
            <a:r>
              <a:rPr lang="hr-HR" sz="2800" b="1" dirty="0"/>
              <a:t> </a:t>
            </a:r>
            <a:r>
              <a:rPr lang="hr-HR" sz="2800" b="1" dirty="0" err="1"/>
              <a:t>different</a:t>
            </a:r>
            <a:r>
              <a:rPr lang="hr-HR" sz="2800" b="1" dirty="0"/>
              <a:t> </a:t>
            </a:r>
            <a:r>
              <a:rPr lang="hr-HR" sz="2800" b="1" dirty="0" err="1"/>
              <a:t>question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can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find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D? </a:t>
            </a:r>
          </a:p>
        </p:txBody>
      </p:sp>
    </p:spTree>
    <p:extLst>
      <p:ext uri="{BB962C8B-B14F-4D97-AF65-F5344CB8AC3E}">
        <p14:creationId xmlns:p14="http://schemas.microsoft.com/office/powerpoint/2010/main" val="68109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991</Words>
  <Application>Microsoft Office PowerPoint</Application>
  <PresentationFormat>Widescreen</PresentationFormat>
  <Paragraphs>113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Lesson 7  What do you do in your free time?</vt:lpstr>
      <vt:lpstr>Workbook, page 38. </vt:lpstr>
      <vt:lpstr>Translate the expressions.</vt:lpstr>
      <vt:lpstr>Workbook, page 39.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pages 39 &amp; 40.</vt:lpstr>
      <vt:lpstr>Workbook, page 41.</vt:lpstr>
      <vt:lpstr>Workbook, page 41.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7 What do you do in your free time?</dc:title>
  <dc:creator>Josipa</dc:creator>
  <cp:lastModifiedBy>Sanja Ivoš</cp:lastModifiedBy>
  <cp:revision>66</cp:revision>
  <dcterms:created xsi:type="dcterms:W3CDTF">2022-07-22T13:13:10Z</dcterms:created>
  <dcterms:modified xsi:type="dcterms:W3CDTF">2022-08-31T08:25:00Z</dcterms:modified>
</cp:coreProperties>
</file>